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84" r:id="rId2"/>
    <p:sldId id="281" r:id="rId3"/>
    <p:sldId id="282" r:id="rId4"/>
    <p:sldId id="283" r:id="rId5"/>
  </p:sldIdLst>
  <p:sldSz cx="6858000" cy="9144000" type="screen4x3"/>
  <p:notesSz cx="6807200" cy="9939338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 D" initials="UD" lastIdx="24" clrIdx="0">
    <p:extLst>
      <p:ext uri="{19B8F6BF-5375-455C-9EA6-DF929625EA0E}">
        <p15:presenceInfo xmlns:p15="http://schemas.microsoft.com/office/powerpoint/2012/main" userId="20a40231a0c52050" providerId="Windows Live"/>
      </p:ext>
    </p:extLst>
  </p:cmAuthor>
  <p:cmAuthor id="2" name="井浪 義博" initials="井浪" lastIdx="16" clrIdx="1">
    <p:extLst>
      <p:ext uri="{19B8F6BF-5375-455C-9EA6-DF929625EA0E}">
        <p15:presenceInfo xmlns:p15="http://schemas.microsoft.com/office/powerpoint/2012/main" userId="井浪 義博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D809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11" autoAdjust="0"/>
    <p:restoredTop sz="91379" autoAdjust="0"/>
  </p:normalViewPr>
  <p:slideViewPr>
    <p:cSldViewPr>
      <p:cViewPr varScale="1">
        <p:scale>
          <a:sx n="52" d="100"/>
          <a:sy n="52" d="100"/>
        </p:scale>
        <p:origin x="2694" y="72"/>
      </p:cViewPr>
      <p:guideLst>
        <p:guide orient="horz" pos="2880"/>
        <p:guide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5" cy="72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s30RjLkhtEeHLQ9QzYdcgQ==\210608%20ATP%20-%20%20VH%20-%20ATP%20-%20KCl%20(Ratio%201.2&#20197;&#19978;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9cQTq1g6kamKQWCQPRlKQ==\210608%20ATP%20-%20%20His%20-%20ATP%20-%20KCl%20(Ratio%201.2&#20197;&#19978;)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9cQTq1g6kamKQWCQPRlKQ==\210608%20ATP%20-%20%20His%20-%20ATP%20-%20KCl%20(Ratio%201.2&#20197;&#19978;)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9cQTq1g6kamKQWCQPRlKQ==\210608%20ATP%20-%20%20His%20-%20ATP%20-%20KCl%20(Ratio%201.2&#20197;&#19978;)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voHYQoXu0ONCTjKECPqfw==\210608%20ATP%20%20-%20%20His+M%20%20-%20%20ATP+M%20%20-%20%20KCl%20(Ratio%201.2&#20197;&#19978;)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voHYQoXu0ONCTjKECPqfw==\210608%20ATP%20%20-%20%20His+M%20%20-%20%20ATP+M%20%20-%20%20KCl%20(Ratio%201.2&#20197;&#19978;)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voHYQoXu0ONCTjKECPqfw==\210608%20ATP%20%20-%20%20His+M%20%20-%20%20ATP+M%20%20-%20%20KCl%20(Ratio%201.2&#20197;&#19978;)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voHYQoXu0ONCTjKECPqfw==\210608%20ATP%20%20-%20%20His+M%20%20-%20%20ATP+M%20%20-%20%20KCl%20(Ratio%201.2&#20197;&#19978;)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voHYQoXu0ONCTjKECPqfw==\210608%20ATP%20%20-%20%20His+M%20%20-%20%20ATP+M%20%20-%20%20KCl%20(Ratio%201.2&#20197;&#19978;)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s30RjLkhtEeHLQ9QzYdcgQ==\210608%20ATP%20-%20%20VH%20-%20ATP%20-%20KCl%20(Ratio%201.2&#20197;&#19978;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AppData\Local\Box\Box%20Edit\Documents\HzFmnx_8e0emcOZYBxsuaA==\210608%20ATP%20-%20%20VH%20-%20ATP%20-%20KCl%20(Ratio%201.2&#20197;&#19978;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aries\redirect$\YOSHIHIRO_INAMI\Desktop\&#35542;&#25991;&#20316;&#25104;&#26696;&#20214;\Ca%20imaging_JPS\210608%20ATP%20-%20%20VH%20-%20ATP%20-%20KCl%20(Ratio%201.2&#20197;&#19978;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9cQTq1g6kamKQWCQPRlKQ==\210608%20ATP%20-%20%20His%20-%20ATP%20-%20KCl%20(Ratio%201.2&#20197;&#19978;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9cQTq1g6kamKQWCQPRlKQ==\210608%20ATP%20-%20%20His%20-%20ATP%20-%20KCl%20(Ratio%201.2&#20197;&#19978;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9cQTq1g6kamKQWCQPRlKQ==\210608%20ATP%20-%20%20His%20-%20ATP%20-%20KCl%20(Ratio%201.2&#20197;&#19978;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9cQTq1g6kamKQWCQPRlKQ==\210608%20ATP%20-%20%20His%20-%20ATP%20-%20KCl%20(Ratio%201.2&#20197;&#19978;)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KI_FUKUSHIMA\AppData\Local\Box\Box%20Edit\Documents\M9cQTq1g6kamKQWCQPRlKQ==\210608%20ATP%20-%20%20His%20-%20ATP%20-%20KCl%20(Ratio%201.2&#20197;&#19978;)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7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62A-42ED-8DE5-8C57C5E6148A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62A-42ED-8DE5-8C57C5E6148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62A-42ED-8DE5-8C57C5E6148A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62A-42ED-8DE5-8C57C5E6148A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62A-42ED-8DE5-8C57C5E6148A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62A-42ED-8DE5-8C57C5E6148A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62A-42ED-8DE5-8C57C5E6148A}"/>
              </c:ext>
            </c:extLst>
          </c:dPt>
          <c:dPt>
            <c:idx val="7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62A-42ED-8DE5-8C57C5E6148A}"/>
              </c:ext>
            </c:extLst>
          </c:dPt>
          <c:val>
            <c:numRef>
              <c:f>'解析 (1-4）まとめ'!$HF$5:$HF$12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 formatCode="0.0">
                  <c:v>0.52631578947368418</c:v>
                </c:pt>
                <c:pt idx="3" formatCode="0.0">
                  <c:v>35.263157894736842</c:v>
                </c:pt>
                <c:pt idx="4">
                  <c:v>0</c:v>
                </c:pt>
                <c:pt idx="5">
                  <c:v>0</c:v>
                </c:pt>
                <c:pt idx="6" formatCode="0.0">
                  <c:v>47.368421052631575</c:v>
                </c:pt>
                <c:pt idx="7" formatCode="0.0">
                  <c:v>16.842105263157894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62A-42ED-8DE5-8C57C5E614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7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912-416B-BB89-C06FAACE21C8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912-416B-BB89-C06FAACE21C8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912-416B-BB89-C06FAACE21C8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912-416B-BB89-C06FAACE21C8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912-416B-BB89-C06FAACE21C8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912-416B-BB89-C06FAACE21C8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912-416B-BB89-C06FAACE21C8}"/>
              </c:ext>
            </c:extLst>
          </c:dPt>
          <c:dPt>
            <c:idx val="7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912-416B-BB89-C06FAACE21C8}"/>
              </c:ext>
            </c:extLst>
          </c:dPt>
          <c:val>
            <c:numRef>
              <c:f>'解析 (2-6, 8）まとめ'!$KA$5:$KA$12</c:f>
              <c:numCache>
                <c:formatCode>0.0</c:formatCode>
                <c:ptCount val="8"/>
                <c:pt idx="0">
                  <c:v>4.9429657794676807</c:v>
                </c:pt>
                <c:pt idx="1">
                  <c:v>12.547528517110266</c:v>
                </c:pt>
                <c:pt idx="2">
                  <c:v>11.02661596958175</c:v>
                </c:pt>
                <c:pt idx="3">
                  <c:v>11.787072243346007</c:v>
                </c:pt>
                <c:pt idx="4">
                  <c:v>27.376425855513308</c:v>
                </c:pt>
                <c:pt idx="5">
                  <c:v>5.7034220532319395</c:v>
                </c:pt>
                <c:pt idx="6">
                  <c:v>22.813688212927758</c:v>
                </c:pt>
                <c:pt idx="7">
                  <c:v>3.8022813688212929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912-416B-BB89-C06FAACE21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7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65-4FA1-8F3A-3CA3F3DDBB8D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C65-4FA1-8F3A-3CA3F3DDBB8D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C65-4FA1-8F3A-3CA3F3DDBB8D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C65-4FA1-8F3A-3CA3F3DDBB8D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C65-4FA1-8F3A-3CA3F3DDBB8D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C65-4FA1-8F3A-3CA3F3DDBB8D}"/>
              </c:ext>
            </c:extLst>
          </c:dPt>
          <c:dPt>
            <c:idx val="6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C65-4FA1-8F3A-3CA3F3DDBB8D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C65-4FA1-8F3A-3CA3F3DDBB8D}"/>
              </c:ext>
            </c:extLst>
          </c:dPt>
          <c:val>
            <c:numRef>
              <c:f>'解析 (2-6, 8）まとめ'!$KA$5:$KA$12</c:f>
              <c:numCache>
                <c:formatCode>0.0</c:formatCode>
                <c:ptCount val="8"/>
                <c:pt idx="0">
                  <c:v>4.9429657794676807</c:v>
                </c:pt>
                <c:pt idx="1">
                  <c:v>12.547528517110266</c:v>
                </c:pt>
                <c:pt idx="2">
                  <c:v>11.02661596958175</c:v>
                </c:pt>
                <c:pt idx="3">
                  <c:v>11.787072243346007</c:v>
                </c:pt>
                <c:pt idx="4">
                  <c:v>27.376425855513308</c:v>
                </c:pt>
                <c:pt idx="5">
                  <c:v>5.7034220532319395</c:v>
                </c:pt>
                <c:pt idx="6">
                  <c:v>22.813688212927758</c:v>
                </c:pt>
                <c:pt idx="7">
                  <c:v>3.8022813688212929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C65-4FA1-8F3A-3CA3F3DDBB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7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D82-43FB-AB78-FEFFB30F5A99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D82-43FB-AB78-FEFFB30F5A99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D82-43FB-AB78-FEFFB30F5A99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D82-43FB-AB78-FEFFB30F5A99}"/>
              </c:ext>
            </c:extLst>
          </c:dPt>
          <c:dPt>
            <c:idx val="4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D82-43FB-AB78-FEFFB30F5A99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D82-43FB-AB78-FEFFB30F5A99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D82-43FB-AB78-FEFFB30F5A99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D82-43FB-AB78-FEFFB30F5A99}"/>
              </c:ext>
            </c:extLst>
          </c:dPt>
          <c:val>
            <c:numRef>
              <c:f>'解析 (2-6, 8）まとめ'!$KA$5:$KA$12</c:f>
              <c:numCache>
                <c:formatCode>0.0</c:formatCode>
                <c:ptCount val="8"/>
                <c:pt idx="0">
                  <c:v>4.9429657794676807</c:v>
                </c:pt>
                <c:pt idx="1">
                  <c:v>12.547528517110266</c:v>
                </c:pt>
                <c:pt idx="2">
                  <c:v>11.02661596958175</c:v>
                </c:pt>
                <c:pt idx="3">
                  <c:v>11.787072243346007</c:v>
                </c:pt>
                <c:pt idx="4">
                  <c:v>27.376425855513308</c:v>
                </c:pt>
                <c:pt idx="5">
                  <c:v>5.7034220532319395</c:v>
                </c:pt>
                <c:pt idx="6">
                  <c:v>22.813688212927758</c:v>
                </c:pt>
                <c:pt idx="7">
                  <c:v>3.8022813688212929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D82-43FB-AB78-FEFFB30F5A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8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5D7-46B6-BE09-336947BE4172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5D7-46B6-BE09-336947BE4172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5D7-46B6-BE09-336947BE4172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5D7-46B6-BE09-336947BE4172}"/>
              </c:ext>
            </c:extLst>
          </c:dPt>
          <c:dPt>
            <c:idx val="4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5D7-46B6-BE09-336947BE417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5D7-46B6-BE09-336947BE4172}"/>
              </c:ext>
            </c:extLst>
          </c:dPt>
          <c:dPt>
            <c:idx val="6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5D7-46B6-BE09-336947BE4172}"/>
              </c:ext>
            </c:extLst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5D7-46B6-BE09-336947BE4172}"/>
              </c:ext>
            </c:extLst>
          </c:dPt>
          <c:val>
            <c:numRef>
              <c:f>'解析（1-7）まとめ'!$LE$5:$LE$12</c:f>
              <c:numCache>
                <c:formatCode>0</c:formatCode>
                <c:ptCount val="8"/>
                <c:pt idx="0">
                  <c:v>0</c:v>
                </c:pt>
                <c:pt idx="1">
                  <c:v>0</c:v>
                </c:pt>
                <c:pt idx="2" formatCode="0.0">
                  <c:v>5.4607508532423212</c:v>
                </c:pt>
                <c:pt idx="3" formatCode="0.0">
                  <c:v>31.058020477815703</c:v>
                </c:pt>
                <c:pt idx="4" formatCode="0.0">
                  <c:v>0.34129692832764508</c:v>
                </c:pt>
                <c:pt idx="5">
                  <c:v>0</c:v>
                </c:pt>
                <c:pt idx="6" formatCode="0.0">
                  <c:v>57.67918088737202</c:v>
                </c:pt>
                <c:pt idx="7" formatCode="0.0">
                  <c:v>5.4607508532423212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5D7-46B6-BE09-336947BE41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8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FCE-403B-ADC2-41ABB978EB35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FCE-403B-ADC2-41ABB978EB35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FCE-403B-ADC2-41ABB978EB35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FCE-403B-ADC2-41ABB978EB35}"/>
              </c:ext>
            </c:extLst>
          </c:dPt>
          <c:dPt>
            <c:idx val="4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FCE-403B-ADC2-41ABB978EB35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FCE-403B-ADC2-41ABB978EB35}"/>
              </c:ext>
            </c:extLst>
          </c:dPt>
          <c:dPt>
            <c:idx val="6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FCE-403B-ADC2-41ABB978EB35}"/>
              </c:ext>
            </c:extLst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BFCE-403B-ADC2-41ABB978EB35}"/>
              </c:ext>
            </c:extLst>
          </c:dPt>
          <c:val>
            <c:numRef>
              <c:f>'解析（1-7）まとめ'!$LE$5:$LE$12</c:f>
              <c:numCache>
                <c:formatCode>0</c:formatCode>
                <c:ptCount val="8"/>
                <c:pt idx="0">
                  <c:v>0</c:v>
                </c:pt>
                <c:pt idx="1">
                  <c:v>0</c:v>
                </c:pt>
                <c:pt idx="2" formatCode="0.0">
                  <c:v>5.4607508532423212</c:v>
                </c:pt>
                <c:pt idx="3" formatCode="0.0">
                  <c:v>31.058020477815703</c:v>
                </c:pt>
                <c:pt idx="4" formatCode="0.0">
                  <c:v>0.34129692832764508</c:v>
                </c:pt>
                <c:pt idx="5">
                  <c:v>0</c:v>
                </c:pt>
                <c:pt idx="6" formatCode="0.0">
                  <c:v>57.67918088737202</c:v>
                </c:pt>
                <c:pt idx="7" formatCode="0.0">
                  <c:v>5.4607508532423212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FCE-403B-ADC2-41ABB978EB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8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065-44B2-80D3-02579367535E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065-44B2-80D3-02579367535E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065-44B2-80D3-02579367535E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065-44B2-80D3-02579367535E}"/>
              </c:ext>
            </c:extLst>
          </c:dPt>
          <c:dPt>
            <c:idx val="4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065-44B2-80D3-02579367535E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065-44B2-80D3-02579367535E}"/>
              </c:ext>
            </c:extLst>
          </c:dPt>
          <c:dPt>
            <c:idx val="6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065-44B2-80D3-02579367535E}"/>
              </c:ext>
            </c:extLst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065-44B2-80D3-02579367535E}"/>
              </c:ext>
            </c:extLst>
          </c:dPt>
          <c:val>
            <c:numRef>
              <c:f>'解析（1-7）まとめ'!$LE$5:$LE$12</c:f>
              <c:numCache>
                <c:formatCode>0</c:formatCode>
                <c:ptCount val="8"/>
                <c:pt idx="0">
                  <c:v>0</c:v>
                </c:pt>
                <c:pt idx="1">
                  <c:v>0</c:v>
                </c:pt>
                <c:pt idx="2" formatCode="0.0">
                  <c:v>5.4607508532423212</c:v>
                </c:pt>
                <c:pt idx="3" formatCode="0.0">
                  <c:v>31.058020477815703</c:v>
                </c:pt>
                <c:pt idx="4" formatCode="0.0">
                  <c:v>0.34129692832764508</c:v>
                </c:pt>
                <c:pt idx="5">
                  <c:v>0</c:v>
                </c:pt>
                <c:pt idx="6" formatCode="0.0">
                  <c:v>57.67918088737202</c:v>
                </c:pt>
                <c:pt idx="7" formatCode="0.0">
                  <c:v>5.4607508532423212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065-44B2-80D3-0257936753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8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E49-4B5A-84DE-C3B33251F0FF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E49-4B5A-84DE-C3B33251F0FF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E49-4B5A-84DE-C3B33251F0FF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E49-4B5A-84DE-C3B33251F0FF}"/>
              </c:ext>
            </c:extLst>
          </c:dPt>
          <c:dPt>
            <c:idx val="4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E49-4B5A-84DE-C3B33251F0FF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E49-4B5A-84DE-C3B33251F0FF}"/>
              </c:ext>
            </c:extLst>
          </c:dPt>
          <c:dPt>
            <c:idx val="6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E49-4B5A-84DE-C3B33251F0FF}"/>
              </c:ext>
            </c:extLst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E49-4B5A-84DE-C3B33251F0FF}"/>
              </c:ext>
            </c:extLst>
          </c:dPt>
          <c:val>
            <c:numRef>
              <c:f>'解析（1-7）まとめ'!$LE$5:$LE$12</c:f>
              <c:numCache>
                <c:formatCode>0</c:formatCode>
                <c:ptCount val="8"/>
                <c:pt idx="0">
                  <c:v>0</c:v>
                </c:pt>
                <c:pt idx="1">
                  <c:v>0</c:v>
                </c:pt>
                <c:pt idx="2" formatCode="0.0">
                  <c:v>5.4607508532423212</c:v>
                </c:pt>
                <c:pt idx="3" formatCode="0.0">
                  <c:v>31.058020477815703</c:v>
                </c:pt>
                <c:pt idx="4" formatCode="0.0">
                  <c:v>0.34129692832764508</c:v>
                </c:pt>
                <c:pt idx="5">
                  <c:v>0</c:v>
                </c:pt>
                <c:pt idx="6" formatCode="0.0">
                  <c:v>57.67918088737202</c:v>
                </c:pt>
                <c:pt idx="7" formatCode="0.0">
                  <c:v>5.4607508532423212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E49-4B5A-84DE-C3B33251F0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8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638-4B47-8415-62D62D279186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638-4B47-8415-62D62D279186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638-4B47-8415-62D62D279186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638-4B47-8415-62D62D279186}"/>
              </c:ext>
            </c:extLst>
          </c:dPt>
          <c:dPt>
            <c:idx val="4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638-4B47-8415-62D62D279186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638-4B47-8415-62D62D279186}"/>
              </c:ext>
            </c:extLst>
          </c:dPt>
          <c:dPt>
            <c:idx val="6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638-4B47-8415-62D62D279186}"/>
              </c:ext>
            </c:extLst>
          </c:dPt>
          <c:dPt>
            <c:idx val="7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B638-4B47-8415-62D62D279186}"/>
              </c:ext>
            </c:extLst>
          </c:dPt>
          <c:val>
            <c:numRef>
              <c:f>'解析（1-7）まとめ'!$LE$5:$LE$12</c:f>
              <c:numCache>
                <c:formatCode>0</c:formatCode>
                <c:ptCount val="8"/>
                <c:pt idx="0">
                  <c:v>0</c:v>
                </c:pt>
                <c:pt idx="1">
                  <c:v>0</c:v>
                </c:pt>
                <c:pt idx="2" formatCode="0.0">
                  <c:v>5.4607508532423212</c:v>
                </c:pt>
                <c:pt idx="3" formatCode="0.0">
                  <c:v>31.058020477815703</c:v>
                </c:pt>
                <c:pt idx="4" formatCode="0.0">
                  <c:v>0.34129692832764508</c:v>
                </c:pt>
                <c:pt idx="5">
                  <c:v>0</c:v>
                </c:pt>
                <c:pt idx="6" formatCode="0.0">
                  <c:v>57.67918088737202</c:v>
                </c:pt>
                <c:pt idx="7" formatCode="0.0">
                  <c:v>5.4607508532423212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638-4B47-8415-62D62D279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7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EA5-47C3-858D-DFCDF7E4AC76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EA5-47C3-858D-DFCDF7E4AC76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EA5-47C3-858D-DFCDF7E4AC76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EA5-47C3-858D-DFCDF7E4AC76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EA5-47C3-858D-DFCDF7E4AC76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EA5-47C3-858D-DFCDF7E4AC76}"/>
              </c:ext>
            </c:extLst>
          </c:dPt>
          <c:dPt>
            <c:idx val="6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EA5-47C3-858D-DFCDF7E4AC76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EA5-47C3-858D-DFCDF7E4AC76}"/>
              </c:ext>
            </c:extLst>
          </c:dPt>
          <c:val>
            <c:numRef>
              <c:f>'解析 (1-4）まとめ'!$HF$5:$HF$12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 formatCode="0.0">
                  <c:v>0.52631578947368418</c:v>
                </c:pt>
                <c:pt idx="3" formatCode="0.0">
                  <c:v>35.263157894736842</c:v>
                </c:pt>
                <c:pt idx="4">
                  <c:v>0</c:v>
                </c:pt>
                <c:pt idx="5">
                  <c:v>0</c:v>
                </c:pt>
                <c:pt idx="6" formatCode="0.0">
                  <c:v>47.368421052631575</c:v>
                </c:pt>
                <c:pt idx="7" formatCode="0.0">
                  <c:v>16.842105263157894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EA5-47C3-858D-DFCDF7E4AC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7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9F4-480A-9E13-B8DB10A72718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9F4-480A-9E13-B8DB10A72718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9F4-480A-9E13-B8DB10A72718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9F4-480A-9E13-B8DB10A72718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9F4-480A-9E13-B8DB10A72718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9F4-480A-9E13-B8DB10A72718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9F4-480A-9E13-B8DB10A72718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9F4-480A-9E13-B8DB10A72718}"/>
              </c:ext>
            </c:extLst>
          </c:dPt>
          <c:val>
            <c:numRef>
              <c:f>'解析 (1-4）まとめ'!$HF$5:$HF$12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 formatCode="0.0">
                  <c:v>0.52631578947368418</c:v>
                </c:pt>
                <c:pt idx="3" formatCode="0.0">
                  <c:v>35.263157894736842</c:v>
                </c:pt>
                <c:pt idx="4">
                  <c:v>0</c:v>
                </c:pt>
                <c:pt idx="5">
                  <c:v>0</c:v>
                </c:pt>
                <c:pt idx="6" formatCode="0.0">
                  <c:v>47.368421052631575</c:v>
                </c:pt>
                <c:pt idx="7" formatCode="0.0">
                  <c:v>16.842105263157894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69F4-480A-9E13-B8DB10A727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7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DBA-4C47-89BC-590F0D1E263D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DBA-4C47-89BC-590F0D1E263D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DBA-4C47-89BC-590F0D1E263D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DBA-4C47-89BC-590F0D1E263D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DBA-4C47-89BC-590F0D1E263D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DBA-4C47-89BC-590F0D1E263D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DBA-4C47-89BC-590F0D1E263D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DBA-4C47-89BC-590F0D1E263D}"/>
              </c:ext>
            </c:extLst>
          </c:dPt>
          <c:val>
            <c:numRef>
              <c:f>'解析 (1-4）まとめ'!$HF$5:$HF$12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 formatCode="0.0">
                  <c:v>0.52631578947368418</c:v>
                </c:pt>
                <c:pt idx="3" formatCode="0.0">
                  <c:v>35.263157894736842</c:v>
                </c:pt>
                <c:pt idx="4">
                  <c:v>0</c:v>
                </c:pt>
                <c:pt idx="5">
                  <c:v>0</c:v>
                </c:pt>
                <c:pt idx="6" formatCode="0.0">
                  <c:v>47.368421052631575</c:v>
                </c:pt>
                <c:pt idx="7" formatCode="0.0">
                  <c:v>16.842105263157894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DBA-4C47-89BC-590F0D1E26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7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863-4F7A-8BA1-E03C5B07B656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863-4F7A-8BA1-E03C5B07B656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863-4F7A-8BA1-E03C5B07B656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863-4F7A-8BA1-E03C5B07B656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863-4F7A-8BA1-E03C5B07B656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863-4F7A-8BA1-E03C5B07B656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863-4F7A-8BA1-E03C5B07B656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863-4F7A-8BA1-E03C5B07B656}"/>
              </c:ext>
            </c:extLst>
          </c:dPt>
          <c:val>
            <c:numRef>
              <c:f>'解析 (2-6, 8）まとめ'!$KA$5:$KA$12</c:f>
              <c:numCache>
                <c:formatCode>0.0</c:formatCode>
                <c:ptCount val="8"/>
                <c:pt idx="0">
                  <c:v>4.9429657794676807</c:v>
                </c:pt>
                <c:pt idx="1">
                  <c:v>12.547528517110266</c:v>
                </c:pt>
                <c:pt idx="2">
                  <c:v>11.02661596958175</c:v>
                </c:pt>
                <c:pt idx="3">
                  <c:v>11.787072243346007</c:v>
                </c:pt>
                <c:pt idx="4">
                  <c:v>27.376425855513308</c:v>
                </c:pt>
                <c:pt idx="5">
                  <c:v>5.7034220532319395</c:v>
                </c:pt>
                <c:pt idx="6">
                  <c:v>22.813688212927758</c:v>
                </c:pt>
                <c:pt idx="7">
                  <c:v>3.8022813688212929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863-4F7A-8BA1-E03C5B07B6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7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CF4-496D-AECB-5E800A382B1A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CF4-496D-AECB-5E800A382B1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CF4-496D-AECB-5E800A382B1A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CF4-496D-AECB-5E800A382B1A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CF4-496D-AECB-5E800A382B1A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CF4-496D-AECB-5E800A382B1A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CF4-496D-AECB-5E800A382B1A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CF4-496D-AECB-5E800A382B1A}"/>
              </c:ext>
            </c:extLst>
          </c:dPt>
          <c:val>
            <c:numRef>
              <c:f>'解析 (2-6, 8）まとめ'!$KA$5:$KA$12</c:f>
              <c:numCache>
                <c:formatCode>0.0</c:formatCode>
                <c:ptCount val="8"/>
                <c:pt idx="0">
                  <c:v>4.9429657794676807</c:v>
                </c:pt>
                <c:pt idx="1">
                  <c:v>12.547528517110266</c:v>
                </c:pt>
                <c:pt idx="2">
                  <c:v>11.02661596958175</c:v>
                </c:pt>
                <c:pt idx="3">
                  <c:v>11.787072243346007</c:v>
                </c:pt>
                <c:pt idx="4">
                  <c:v>27.376425855513308</c:v>
                </c:pt>
                <c:pt idx="5">
                  <c:v>5.7034220532319395</c:v>
                </c:pt>
                <c:pt idx="6">
                  <c:v>22.813688212927758</c:v>
                </c:pt>
                <c:pt idx="7">
                  <c:v>3.8022813688212929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CF4-496D-AECB-5E800A382B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75000"/>
              </a:schemeClr>
            </a:solidFill>
            <a:ln w="6350"/>
          </c:spPr>
          <c:dPt>
            <c:idx val="0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A4D-4B5B-8CC0-3A21FB147F8C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A4D-4B5B-8CC0-3A21FB147F8C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A4D-4B5B-8CC0-3A21FB147F8C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A4D-4B5B-8CC0-3A21FB147F8C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A4D-4B5B-8CC0-3A21FB147F8C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A4D-4B5B-8CC0-3A21FB147F8C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A4D-4B5B-8CC0-3A21FB147F8C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A4D-4B5B-8CC0-3A21FB147F8C}"/>
              </c:ext>
            </c:extLst>
          </c:dPt>
          <c:val>
            <c:numRef>
              <c:f>'解析 (2-6, 8）まとめ'!$KA$5:$KA$12</c:f>
              <c:numCache>
                <c:formatCode>0.0</c:formatCode>
                <c:ptCount val="8"/>
                <c:pt idx="0">
                  <c:v>4.9429657794676807</c:v>
                </c:pt>
                <c:pt idx="1">
                  <c:v>12.547528517110266</c:v>
                </c:pt>
                <c:pt idx="2">
                  <c:v>11.02661596958175</c:v>
                </c:pt>
                <c:pt idx="3">
                  <c:v>11.787072243346007</c:v>
                </c:pt>
                <c:pt idx="4">
                  <c:v>27.376425855513308</c:v>
                </c:pt>
                <c:pt idx="5">
                  <c:v>5.7034220532319395</c:v>
                </c:pt>
                <c:pt idx="6">
                  <c:v>22.813688212927758</c:v>
                </c:pt>
                <c:pt idx="7">
                  <c:v>3.8022813688212929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A4D-4B5B-8CC0-3A21FB147F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7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62C-4359-A2D6-46E3354D84D7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62C-4359-A2D6-46E3354D84D7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62C-4359-A2D6-46E3354D84D7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62C-4359-A2D6-46E3354D84D7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62C-4359-A2D6-46E3354D84D7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62C-4359-A2D6-46E3354D84D7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62C-4359-A2D6-46E3354D84D7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62C-4359-A2D6-46E3354D84D7}"/>
              </c:ext>
            </c:extLst>
          </c:dPt>
          <c:val>
            <c:numRef>
              <c:f>'解析 (2-6, 8）まとめ'!$KA$5:$KA$12</c:f>
              <c:numCache>
                <c:formatCode>0.0</c:formatCode>
                <c:ptCount val="8"/>
                <c:pt idx="0">
                  <c:v>4.9429657794676807</c:v>
                </c:pt>
                <c:pt idx="1">
                  <c:v>12.547528517110266</c:v>
                </c:pt>
                <c:pt idx="2">
                  <c:v>11.02661596958175</c:v>
                </c:pt>
                <c:pt idx="3">
                  <c:v>11.787072243346007</c:v>
                </c:pt>
                <c:pt idx="4">
                  <c:v>27.376425855513308</c:v>
                </c:pt>
                <c:pt idx="5">
                  <c:v>5.7034220532319395</c:v>
                </c:pt>
                <c:pt idx="6">
                  <c:v>22.813688212927758</c:v>
                </c:pt>
                <c:pt idx="7">
                  <c:v>3.8022813688212929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62C-4359-A2D6-46E3354D84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bg1">
                <a:lumMod val="75000"/>
              </a:schemeClr>
            </a:solidFill>
            <a:ln w="6350"/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A7-4D6B-9A5F-23EF372FAB8C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CA7-4D6B-9A5F-23EF372FAB8C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A7-4D6B-9A5F-23EF372FAB8C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CA7-4D6B-9A5F-23EF372FAB8C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CA7-4D6B-9A5F-23EF372FAB8C}"/>
              </c:ext>
            </c:extLst>
          </c:dPt>
          <c:dPt>
            <c:idx val="5"/>
            <c:bubble3D val="0"/>
            <c:spPr>
              <a:solidFill>
                <a:schemeClr val="tx1"/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CA7-4D6B-9A5F-23EF372FAB8C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CA7-4D6B-9A5F-23EF372FAB8C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CA7-4D6B-9A5F-23EF372FAB8C}"/>
              </c:ext>
            </c:extLst>
          </c:dPt>
          <c:val>
            <c:numRef>
              <c:f>'解析 (2-6, 8）まとめ'!$KA$5:$KA$12</c:f>
              <c:numCache>
                <c:formatCode>0.0</c:formatCode>
                <c:ptCount val="8"/>
                <c:pt idx="0">
                  <c:v>4.9429657794676807</c:v>
                </c:pt>
                <c:pt idx="1">
                  <c:v>12.547528517110266</c:v>
                </c:pt>
                <c:pt idx="2">
                  <c:v>11.02661596958175</c:v>
                </c:pt>
                <c:pt idx="3">
                  <c:v>11.787072243346007</c:v>
                </c:pt>
                <c:pt idx="4">
                  <c:v>27.376425855513308</c:v>
                </c:pt>
                <c:pt idx="5">
                  <c:v>5.7034220532319395</c:v>
                </c:pt>
                <c:pt idx="6">
                  <c:v>22.813688212927758</c:v>
                </c:pt>
                <c:pt idx="7">
                  <c:v>3.8022813688212929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CA7-4D6B-9A5F-23EF372FA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4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2" Type="http://schemas.openxmlformats.org/officeDocument/2006/relationships/image" Target="../media/image8.emf"/><Relationship Id="rId1" Type="http://schemas.openxmlformats.org/officeDocument/2006/relationships/image" Target="../media/image7.emf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image" Target="../media/image15.emf"/><Relationship Id="rId4" Type="http://schemas.openxmlformats.org/officeDocument/2006/relationships/image" Target="../media/image1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1"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1" sz="1200"/>
            </a:lvl1pPr>
          </a:lstStyle>
          <a:p>
            <a:pPr>
              <a:defRPr/>
            </a:pPr>
            <a:fld id="{4C0FF477-D805-4877-AD2D-190A99D596E6}" type="datetimeFigureOut">
              <a:rPr lang="ja-JP" altLang="en-US"/>
              <a:pPr>
                <a:defRPr/>
              </a:pPr>
              <a:t>2021/11/27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1"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kumimoji="1" sz="1200"/>
            </a:lvl1pPr>
          </a:lstStyle>
          <a:p>
            <a:pPr>
              <a:defRPr/>
            </a:pPr>
            <a:fld id="{8BEC4898-B982-490A-BC1F-DED6C30E675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等线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等线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等线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等线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等线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7172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9488BB78-BE43-452E-9478-9CBC7C911795}" type="slidenum">
              <a:rPr kumimoji="0" lang="ja-JP" altLang="en-US" smtClean="0"/>
              <a:pPr/>
              <a:t>2</a:t>
            </a:fld>
            <a:endParaRPr kumimoji="0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03BA2-D6C4-46B0-A8CC-6D92BD58846F}" type="datetime1">
              <a:rPr lang="ja-JP" altLang="en-US"/>
              <a:pPr>
                <a:defRPr/>
              </a:pPr>
              <a:t>2021/11/27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EF601-31EA-4AEF-8525-952F56F47259}" type="slidenum">
              <a:rPr lang="ja-JP" altLang="en-US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128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BEDAF-BC0C-48D3-8CC1-52E7FA3FED82}" type="datetime1">
              <a:rPr lang="ja-JP" altLang="en-US"/>
              <a:pPr>
                <a:defRPr/>
              </a:pPr>
              <a:t>2021/11/27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93E2E-3D39-474A-B764-67D30CFB2B47}" type="slidenum">
              <a:rPr lang="ja-JP" altLang="en-US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251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A423D-97A8-4232-9D60-E6228C5367A0}" type="datetime1">
              <a:rPr lang="ja-JP" altLang="en-US"/>
              <a:pPr>
                <a:defRPr/>
              </a:pPr>
              <a:t>2021/11/27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2EF00-77DE-428D-AF77-0086FC0B189B}" type="slidenum">
              <a:rPr lang="ja-JP" altLang="en-US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25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DD916-1E44-4D0D-A907-9248BB31F35F}" type="datetime1">
              <a:rPr lang="ja-JP" altLang="en-US"/>
              <a:pPr>
                <a:defRPr/>
              </a:pPr>
              <a:t>2021/11/27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F5C89-8D87-49E1-B8FA-5D6C285B2042}" type="slidenum">
              <a:rPr lang="ja-JP" altLang="en-US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40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6D9F5-E7D6-48DE-AAF6-EB37679019F2}" type="datetime1">
              <a:rPr lang="ja-JP" altLang="en-US"/>
              <a:pPr>
                <a:defRPr/>
              </a:pPr>
              <a:t>2021/11/27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F9B2A-B6D7-4A71-8EAA-F07AB9F78234}" type="slidenum">
              <a:rPr lang="ja-JP" altLang="en-US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57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98181-C510-4805-8EC8-4E45577CD35E}" type="datetime1">
              <a:rPr lang="ja-JP" altLang="en-US"/>
              <a:pPr>
                <a:defRPr/>
              </a:pPr>
              <a:t>2021/11/27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フッター プレースホルダー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058AC-3703-4C87-9066-5BC196B28821}" type="slidenum">
              <a:rPr lang="ja-JP" altLang="en-US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918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A47E4-CA35-4ECE-9A0E-ED6A327CE3C0}" type="datetime1">
              <a:rPr lang="ja-JP" altLang="en-US"/>
              <a:pPr>
                <a:defRPr/>
              </a:pPr>
              <a:t>2021/11/27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8" name="フッター プレースホルダー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944EA-FE5F-4171-94B2-B012F54CFEBC}" type="slidenum">
              <a:rPr lang="ja-JP" altLang="en-US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506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C03CB-250B-4E94-AE23-DBAD71CDEE00}" type="datetime1">
              <a:rPr lang="ja-JP" altLang="en-US"/>
              <a:pPr>
                <a:defRPr/>
              </a:pPr>
              <a:t>2021/11/27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4" name="フッター プレースホルダー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F6CAF-1E4C-4A4A-8A9C-46BED307F1E8}" type="slidenum">
              <a:rPr lang="ja-JP" altLang="en-US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77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93302-2B65-43E2-A859-BDB8E3E6DC1F}" type="datetime1">
              <a:rPr lang="ja-JP" altLang="en-US"/>
              <a:pPr>
                <a:defRPr/>
              </a:pPr>
              <a:t>2021/11/27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3" name="フッター プレースホルダー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664B8-2008-44C7-A724-7AEF995840A7}" type="slidenum">
              <a:rPr lang="ja-JP" altLang="en-US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30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FB53A-D91E-4268-AF12-09E8B6BB4604}" type="datetime1">
              <a:rPr lang="ja-JP" altLang="en-US"/>
              <a:pPr>
                <a:defRPr/>
              </a:pPr>
              <a:t>2021/11/27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フッター プレースホルダー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E1412-63DD-4A39-8C1F-A59E25538B66}" type="slidenum">
              <a:rPr lang="ja-JP" altLang="en-US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71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>
              <a:sym typeface="Calibri" pitchFamily="34" charset="0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B0749-9DF1-41CE-93C9-D49B3DAA9B0F}" type="datetime1">
              <a:rPr lang="ja-JP" altLang="en-US"/>
              <a:pPr>
                <a:defRPr/>
              </a:pPr>
              <a:t>2021/11/27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フッター プレースホルダー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E6D99-9C95-4EDB-87EA-05925731D73E}" type="slidenum">
              <a:rPr lang="ja-JP" altLang="en-US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116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ja-JP">
                <a:sym typeface="Calibri" panose="020F0502020204030204" pitchFamily="34" charset="0"/>
              </a:rPr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ja-JP">
                <a:sym typeface="Calibri" panose="020F0502020204030204" pitchFamily="34" charset="0"/>
              </a:rPr>
              <a:t>マスター テキストの書式設定</a:t>
            </a:r>
          </a:p>
          <a:p>
            <a:pPr lvl="1"/>
            <a:r>
              <a:rPr lang="zh-CN" altLang="ja-JP">
                <a:sym typeface="Calibri" panose="020F0502020204030204" pitchFamily="34" charset="0"/>
              </a:rPr>
              <a:t>第 </a:t>
            </a:r>
            <a:r>
              <a:rPr lang="ja-JP" altLang="zh-CN">
                <a:sym typeface="Calibri" panose="020F0502020204030204" pitchFamily="34" charset="0"/>
              </a:rPr>
              <a:t>2 </a:t>
            </a:r>
            <a:r>
              <a:rPr lang="zh-CN" altLang="ja-JP">
                <a:sym typeface="Calibri" panose="020F0502020204030204" pitchFamily="34" charset="0"/>
              </a:rPr>
              <a:t>レベル</a:t>
            </a:r>
          </a:p>
          <a:p>
            <a:pPr lvl="2"/>
            <a:r>
              <a:rPr lang="zh-CN" altLang="ja-JP">
                <a:sym typeface="Calibri" panose="020F0502020204030204" pitchFamily="34" charset="0"/>
              </a:rPr>
              <a:t>第 </a:t>
            </a:r>
            <a:r>
              <a:rPr lang="ja-JP" altLang="zh-CN">
                <a:sym typeface="Calibri" panose="020F0502020204030204" pitchFamily="34" charset="0"/>
              </a:rPr>
              <a:t>3 </a:t>
            </a:r>
            <a:r>
              <a:rPr lang="zh-CN" altLang="ja-JP">
                <a:sym typeface="Calibri" panose="020F0502020204030204" pitchFamily="34" charset="0"/>
              </a:rPr>
              <a:t>レベル</a:t>
            </a:r>
          </a:p>
          <a:p>
            <a:pPr lvl="3"/>
            <a:r>
              <a:rPr lang="zh-CN" altLang="ja-JP">
                <a:sym typeface="Calibri" panose="020F0502020204030204" pitchFamily="34" charset="0"/>
              </a:rPr>
              <a:t>第 </a:t>
            </a:r>
            <a:r>
              <a:rPr lang="ja-JP" altLang="zh-CN">
                <a:sym typeface="Calibri" panose="020F0502020204030204" pitchFamily="34" charset="0"/>
              </a:rPr>
              <a:t>4 </a:t>
            </a:r>
            <a:r>
              <a:rPr lang="zh-CN" altLang="ja-JP">
                <a:sym typeface="Calibri" panose="020F0502020204030204" pitchFamily="34" charset="0"/>
              </a:rPr>
              <a:t>レベル</a:t>
            </a:r>
          </a:p>
          <a:p>
            <a:pPr lvl="4"/>
            <a:r>
              <a:rPr lang="zh-CN" altLang="ja-JP">
                <a:sym typeface="Calibri" panose="020F0502020204030204" pitchFamily="34" charset="0"/>
              </a:rPr>
              <a:t>第 </a:t>
            </a:r>
            <a:r>
              <a:rPr lang="ja-JP" altLang="zh-CN">
                <a:sym typeface="Calibri" panose="020F0502020204030204" pitchFamily="34" charset="0"/>
              </a:rPr>
              <a:t>5 </a:t>
            </a:r>
            <a:r>
              <a:rPr lang="zh-CN" altLang="ja-JP">
                <a:sym typeface="Calibri" panose="020F0502020204030204" pitchFamily="34" charset="0"/>
              </a:rPr>
              <a:t>レベル</a:t>
            </a:r>
          </a:p>
        </p:txBody>
      </p:sp>
      <p:sp>
        <p:nvSpPr>
          <p:cNvPr id="1028" name="日付プレースホルダー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475663"/>
            <a:ext cx="16002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Font typeface="Arial" pitchFamily="34" charset="0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C9B1341C-8C3D-460D-A365-D7590AA1B81D}" type="datetime1">
              <a:rPr lang="ja-JP" altLang="en-US"/>
              <a:pPr>
                <a:defRPr/>
              </a:pPr>
              <a:t>2021/11/27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1029" name="フッター プレースホルダー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475663"/>
            <a:ext cx="21717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itchFamily="34" charset="0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30" name="スライド番号プレースホルダー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475663"/>
            <a:ext cx="16002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F9656BA-57D2-484F-AA00-4EF145958257}" type="slidenum">
              <a:rPr lang="ja-JP" altLang="en-US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" panose="020F0502020204030204" pitchFamily="34" charset="0"/>
        </a:defRPr>
      </a:lvl1pPr>
      <a:lvl2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0" charset="-128"/>
          <a:sym typeface="Calibri" panose="020F0502020204030204" pitchFamily="34" charset="0"/>
        </a:defRPr>
      </a:lvl2pPr>
      <a:lvl3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0" charset="-128"/>
          <a:sym typeface="Calibri" panose="020F0502020204030204" pitchFamily="34" charset="0"/>
        </a:defRPr>
      </a:lvl3pPr>
      <a:lvl4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0" charset="-128"/>
          <a:sym typeface="Calibri" panose="020F0502020204030204" pitchFamily="34" charset="0"/>
        </a:defRPr>
      </a:lvl4pPr>
      <a:lvl5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0" charset="-128"/>
          <a:sym typeface="Calibri" panose="020F0502020204030204" pitchFamily="34" charset="0"/>
        </a:defRPr>
      </a:lvl5pPr>
      <a:lvl6pPr marL="13716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0" charset="-128"/>
          <a:sym typeface="Calibri" pitchFamily="34" charset="0"/>
        </a:defRPr>
      </a:lvl6pPr>
      <a:lvl7pPr marL="18288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0" charset="-128"/>
          <a:sym typeface="Calibri" pitchFamily="34" charset="0"/>
        </a:defRPr>
      </a:lvl7pPr>
      <a:lvl8pPr marL="22860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0" charset="-128"/>
          <a:sym typeface="Calibri" pitchFamily="34" charset="0"/>
        </a:defRPr>
      </a:lvl8pPr>
      <a:lvl9pPr marL="27432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0" charset="-128"/>
          <a:sym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chart" Target="../charts/chart4.xml"/><Relationship Id="rId3" Type="http://schemas.openxmlformats.org/officeDocument/2006/relationships/notesSlide" Target="../notesSlides/notesSlide1.xml"/><Relationship Id="rId7" Type="http://schemas.openxmlformats.org/officeDocument/2006/relationships/chart" Target="../charts/chart2.xml"/><Relationship Id="rId12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3.bin"/><Relationship Id="rId5" Type="http://schemas.openxmlformats.org/officeDocument/2006/relationships/oleObject" Target="../embeddings/oleObject1.bin"/><Relationship Id="rId15" Type="http://schemas.openxmlformats.org/officeDocument/2006/relationships/image" Target="../media/image6.emf"/><Relationship Id="rId10" Type="http://schemas.openxmlformats.org/officeDocument/2006/relationships/chart" Target="../charts/chart3.xml"/><Relationship Id="rId4" Type="http://schemas.openxmlformats.org/officeDocument/2006/relationships/chart" Target="../charts/chart1.xml"/><Relationship Id="rId9" Type="http://schemas.openxmlformats.org/officeDocument/2006/relationships/image" Target="../media/image4.emf"/><Relationship Id="rId1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8.bin"/><Relationship Id="rId18" Type="http://schemas.openxmlformats.org/officeDocument/2006/relationships/chart" Target="../charts/chart10.xml"/><Relationship Id="rId26" Type="http://schemas.openxmlformats.org/officeDocument/2006/relationships/image" Target="../media/image14.emf"/><Relationship Id="rId3" Type="http://schemas.openxmlformats.org/officeDocument/2006/relationships/chart" Target="../charts/chart5.xml"/><Relationship Id="rId21" Type="http://schemas.openxmlformats.org/officeDocument/2006/relationships/chart" Target="../charts/chart11.xml"/><Relationship Id="rId7" Type="http://schemas.openxmlformats.org/officeDocument/2006/relationships/chart" Target="../charts/chart7.xml"/><Relationship Id="rId12" Type="http://schemas.openxmlformats.org/officeDocument/2006/relationships/image" Target="../media/image9.emf"/><Relationship Id="rId17" Type="http://schemas.openxmlformats.org/officeDocument/2006/relationships/image" Target="../media/image11.emf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.bin"/><Relationship Id="rId20" Type="http://schemas.openxmlformats.org/officeDocument/2006/relationships/image" Target="../media/image12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11" Type="http://schemas.openxmlformats.org/officeDocument/2006/relationships/oleObject" Target="../embeddings/oleObject7.bin"/><Relationship Id="rId24" Type="http://schemas.openxmlformats.org/officeDocument/2006/relationships/chart" Target="../charts/chart12.xml"/><Relationship Id="rId5" Type="http://schemas.openxmlformats.org/officeDocument/2006/relationships/oleObject" Target="../embeddings/oleObject5.bin"/><Relationship Id="rId15" Type="http://schemas.openxmlformats.org/officeDocument/2006/relationships/chart" Target="../charts/chart9.xml"/><Relationship Id="rId23" Type="http://schemas.openxmlformats.org/officeDocument/2006/relationships/image" Target="../media/image13.emf"/><Relationship Id="rId10" Type="http://schemas.openxmlformats.org/officeDocument/2006/relationships/chart" Target="../charts/chart8.xml"/><Relationship Id="rId19" Type="http://schemas.openxmlformats.org/officeDocument/2006/relationships/oleObject" Target="../embeddings/oleObject10.bin"/><Relationship Id="rId4" Type="http://schemas.openxmlformats.org/officeDocument/2006/relationships/chart" Target="../charts/chart6.xml"/><Relationship Id="rId9" Type="http://schemas.openxmlformats.org/officeDocument/2006/relationships/image" Target="../media/image8.emf"/><Relationship Id="rId14" Type="http://schemas.openxmlformats.org/officeDocument/2006/relationships/image" Target="../media/image10.emf"/><Relationship Id="rId22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5.xml"/><Relationship Id="rId13" Type="http://schemas.openxmlformats.org/officeDocument/2006/relationships/image" Target="../media/image17.emf"/><Relationship Id="rId3" Type="http://schemas.openxmlformats.org/officeDocument/2006/relationships/chart" Target="../charts/chart13.xml"/><Relationship Id="rId7" Type="http://schemas.openxmlformats.org/officeDocument/2006/relationships/image" Target="../media/image19.emf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8.emf"/><Relationship Id="rId1" Type="http://schemas.openxmlformats.org/officeDocument/2006/relationships/vmlDrawing" Target="../drawings/vmlDrawing3.vml"/><Relationship Id="rId6" Type="http://schemas.openxmlformats.org/officeDocument/2006/relationships/chart" Target="../charts/chart14.xml"/><Relationship Id="rId11" Type="http://schemas.openxmlformats.org/officeDocument/2006/relationships/chart" Target="../charts/chart16.xml"/><Relationship Id="rId5" Type="http://schemas.openxmlformats.org/officeDocument/2006/relationships/image" Target="../media/image15.emf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6.emf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4.bin"/><Relationship Id="rId14" Type="http://schemas.openxmlformats.org/officeDocument/2006/relationships/chart" Target="../charts/char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490" y="1072667"/>
            <a:ext cx="2749296" cy="2037588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7043" y="1072667"/>
            <a:ext cx="2740152" cy="2043684"/>
          </a:xfrm>
          <a:prstGeom prst="rect">
            <a:avLst/>
          </a:prstGeom>
        </p:spPr>
      </p:pic>
      <p:sp>
        <p:nvSpPr>
          <p:cNvPr id="4" name="テキスト ボックス 12"/>
          <p:cNvSpPr>
            <a:spLocks noChangeArrowheads="1"/>
          </p:cNvSpPr>
          <p:nvPr/>
        </p:nvSpPr>
        <p:spPr bwMode="auto">
          <a:xfrm>
            <a:off x="465309" y="683730"/>
            <a:ext cx="4074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4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A</a:t>
            </a:r>
            <a:endParaRPr lang="ja-JP" altLang="en-US" sz="24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テキスト ボックス 12"/>
          <p:cNvSpPr>
            <a:spLocks noChangeArrowheads="1"/>
          </p:cNvSpPr>
          <p:nvPr/>
        </p:nvSpPr>
        <p:spPr bwMode="auto">
          <a:xfrm>
            <a:off x="3279946" y="683730"/>
            <a:ext cx="4074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4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B</a:t>
            </a:r>
            <a:endParaRPr lang="ja-JP" altLang="en-US" sz="24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テキスト ボックス 15"/>
          <p:cNvSpPr>
            <a:spLocks noChangeArrowheads="1"/>
          </p:cNvSpPr>
          <p:nvPr/>
        </p:nvSpPr>
        <p:spPr bwMode="auto">
          <a:xfrm>
            <a:off x="44450" y="34925"/>
            <a:ext cx="2418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1800" dirty="0">
                <a:solidFill>
                  <a:srgbClr val="000000"/>
                </a:solidFill>
              </a:rPr>
              <a:t>Supplementary Figure 1</a:t>
            </a:r>
            <a:endParaRPr lang="ja-JP" altLang="en-US" sz="1800" dirty="0">
              <a:solidFill>
                <a:srgbClr val="000000"/>
              </a:solidFill>
              <a:sym typeface="ＭＳ Ｐゴシック" panose="020B060007020508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37314" y="3347915"/>
            <a:ext cx="5771886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sz="1050" b="1" dirty="0"/>
              <a:t>Supplementary Figure 1. Representative traces of a single cell’s Ca</a:t>
            </a:r>
            <a:r>
              <a:rPr lang="en-US" altLang="ja-JP" sz="1050" b="1" baseline="30000" dirty="0"/>
              <a:t>2+</a:t>
            </a:r>
            <a:r>
              <a:rPr lang="en-US" altLang="ja-JP" sz="1050" b="1" dirty="0"/>
              <a:t> responses evoked by ATP or histamine in NHEKs</a:t>
            </a:r>
          </a:p>
          <a:p>
            <a:pPr algn="just">
              <a:spcAft>
                <a:spcPts val="0"/>
              </a:spcAft>
            </a:pPr>
            <a:r>
              <a:rPr lang="en-US" altLang="ja-JP" sz="1050" dirty="0"/>
              <a:t>Changes in</a:t>
            </a:r>
            <a:r>
              <a:rPr lang="en-US" altLang="ja-JP" sz="1050" dirty="0">
                <a:cs typeface="Arial" panose="020B0604020202020204" pitchFamily="34" charset="0"/>
              </a:rPr>
              <a:t> [Ca</a:t>
            </a:r>
            <a:r>
              <a:rPr lang="en-US" altLang="ja-JP" sz="1050" baseline="30000" dirty="0">
                <a:cs typeface="Arial" panose="020B0604020202020204" pitchFamily="34" charset="0"/>
              </a:rPr>
              <a:t>2+</a:t>
            </a:r>
            <a:r>
              <a:rPr lang="en-US" altLang="ja-JP" sz="1050" dirty="0">
                <a:cs typeface="Arial" panose="020B0604020202020204" pitchFamily="34" charset="0"/>
              </a:rPr>
              <a:t>]</a:t>
            </a:r>
            <a:r>
              <a:rPr lang="en-US" altLang="ja-JP" sz="1050" baseline="-25000" dirty="0" err="1">
                <a:cs typeface="Arial" panose="020B0604020202020204" pitchFamily="34" charset="0"/>
              </a:rPr>
              <a:t>i</a:t>
            </a:r>
            <a:r>
              <a:rPr lang="en-US" altLang="ja-JP" sz="1050" dirty="0">
                <a:cs typeface="Arial" panose="020B0604020202020204" pitchFamily="34" charset="0"/>
              </a:rPr>
              <a:t> </a:t>
            </a:r>
            <a:r>
              <a:rPr lang="en-US" altLang="ja-JP" sz="1050" dirty="0"/>
              <a:t>were measured with Fura-2AM. Recording traces were normalized at the mean baseline values (calculated from 1 min before drug administration). Representative normalized recording traces of a cell reacting to (A) 3 µM ATP or (B) 10 µM histamine. A normalized peak ratio of ≥1.2 indicates a positive reaction. (A) The</a:t>
            </a:r>
            <a:r>
              <a:rPr lang="en-US" altLang="ja-JP" sz="1050" dirty="0">
                <a:cs typeface="Arial" panose="020B0604020202020204" pitchFamily="34" charset="0"/>
              </a:rPr>
              <a:t> [Ca</a:t>
            </a:r>
            <a:r>
              <a:rPr lang="en-US" altLang="ja-JP" sz="1050" baseline="30000" dirty="0">
                <a:cs typeface="Arial" panose="020B0604020202020204" pitchFamily="34" charset="0"/>
              </a:rPr>
              <a:t>2+</a:t>
            </a:r>
            <a:r>
              <a:rPr lang="en-US" altLang="ja-JP" sz="1050" dirty="0">
                <a:cs typeface="Arial" panose="020B0604020202020204" pitchFamily="34" charset="0"/>
              </a:rPr>
              <a:t>]</a:t>
            </a:r>
            <a:r>
              <a:rPr lang="en-US" altLang="ja-JP" sz="1050" baseline="-25000" dirty="0" err="1">
                <a:cs typeface="Arial" panose="020B0604020202020204" pitchFamily="34" charset="0"/>
              </a:rPr>
              <a:t>i</a:t>
            </a:r>
            <a:r>
              <a:rPr lang="en-US" altLang="ja-JP" sz="1050" dirty="0"/>
              <a:t> response after 3 µM ATP administration consisted of an initial rise, a slow decay, and a sustained phase. (B) The </a:t>
            </a:r>
            <a:r>
              <a:rPr lang="en-US" altLang="ja-JP" sz="1050" dirty="0">
                <a:cs typeface="Arial" panose="020B0604020202020204" pitchFamily="34" charset="0"/>
              </a:rPr>
              <a:t>[Ca</a:t>
            </a:r>
            <a:r>
              <a:rPr lang="en-US" altLang="ja-JP" sz="1050" baseline="30000" dirty="0">
                <a:cs typeface="Arial" panose="020B0604020202020204" pitchFamily="34" charset="0"/>
              </a:rPr>
              <a:t>2+</a:t>
            </a:r>
            <a:r>
              <a:rPr lang="en-US" altLang="ja-JP" sz="1050" dirty="0">
                <a:cs typeface="Arial" panose="020B0604020202020204" pitchFamily="34" charset="0"/>
              </a:rPr>
              <a:t>]</a:t>
            </a:r>
            <a:r>
              <a:rPr lang="en-US" altLang="ja-JP" sz="1050" baseline="-25000" dirty="0" err="1">
                <a:cs typeface="Arial" panose="020B0604020202020204" pitchFamily="34" charset="0"/>
              </a:rPr>
              <a:t>i</a:t>
            </a:r>
            <a:r>
              <a:rPr lang="en-US" altLang="ja-JP" sz="1050" dirty="0"/>
              <a:t> response after 10 µM histamine administration consisted of an initial rise, a faster decay than ATP, and a stationary phase (</a:t>
            </a:r>
            <a:r>
              <a:rPr lang="en-US" altLang="ja-JP" sz="1050" dirty="0" err="1"/>
              <a:t>prestimulation</a:t>
            </a:r>
            <a:r>
              <a:rPr lang="en-US" altLang="ja-JP" sz="1050" dirty="0"/>
              <a:t> state).</a:t>
            </a:r>
          </a:p>
        </p:txBody>
      </p:sp>
    </p:spTree>
    <p:extLst>
      <p:ext uri="{BB962C8B-B14F-4D97-AF65-F5344CB8AC3E}">
        <p14:creationId xmlns:p14="http://schemas.microsoft.com/office/powerpoint/2010/main" val="366567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テキスト ボックス 12"/>
          <p:cNvSpPr>
            <a:spLocks noChangeArrowheads="1"/>
          </p:cNvSpPr>
          <p:nvPr/>
        </p:nvSpPr>
        <p:spPr bwMode="auto">
          <a:xfrm>
            <a:off x="188913" y="400050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A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162" name="テキスト ボックス 12"/>
          <p:cNvSpPr>
            <a:spLocks noChangeArrowheads="1"/>
          </p:cNvSpPr>
          <p:nvPr/>
        </p:nvSpPr>
        <p:spPr bwMode="auto">
          <a:xfrm>
            <a:off x="3500438" y="425450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B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163" name="テキスト ボックス 12"/>
          <p:cNvSpPr>
            <a:spLocks noChangeArrowheads="1"/>
          </p:cNvSpPr>
          <p:nvPr/>
        </p:nvSpPr>
        <p:spPr bwMode="auto">
          <a:xfrm>
            <a:off x="188913" y="2551113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C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164" name="テキスト ボックス 12"/>
          <p:cNvSpPr>
            <a:spLocks noChangeArrowheads="1"/>
          </p:cNvSpPr>
          <p:nvPr/>
        </p:nvSpPr>
        <p:spPr bwMode="auto">
          <a:xfrm>
            <a:off x="3500438" y="2576513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D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165" name="テキスト ボックス 15"/>
          <p:cNvSpPr>
            <a:spLocks noChangeArrowheads="1"/>
          </p:cNvSpPr>
          <p:nvPr/>
        </p:nvSpPr>
        <p:spPr bwMode="auto">
          <a:xfrm>
            <a:off x="44450" y="34925"/>
            <a:ext cx="2418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1800" dirty="0">
                <a:solidFill>
                  <a:srgbClr val="000000"/>
                </a:solidFill>
              </a:rPr>
              <a:t>Supplementary Figure 2</a:t>
            </a:r>
            <a:endParaRPr lang="ja-JP" altLang="en-US" sz="1800" dirty="0">
              <a:solidFill>
                <a:srgbClr val="000000"/>
              </a:solidFill>
              <a:sym typeface="ＭＳ Ｐゴシック" panose="020B060007020508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3140276" y="2933700"/>
            <a:ext cx="3696852" cy="1788174"/>
            <a:chOff x="3140276" y="2933700"/>
            <a:chExt cx="3696852" cy="1788174"/>
          </a:xfrm>
        </p:grpSpPr>
        <p:graphicFrame>
          <p:nvGraphicFramePr>
            <p:cNvPr id="51" name="グラフ 5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94155632"/>
                </p:ext>
              </p:extLst>
            </p:nvPr>
          </p:nvGraphicFramePr>
          <p:xfrm>
            <a:off x="3140276" y="3356707"/>
            <a:ext cx="1201831" cy="74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6168" name="テキスト ボックス 25"/>
            <p:cNvSpPr txBox="1">
              <a:spLocks noChangeArrowheads="1"/>
            </p:cNvSpPr>
            <p:nvPr/>
          </p:nvSpPr>
          <p:spPr bwMode="auto">
            <a:xfrm>
              <a:off x="3813076" y="2933700"/>
              <a:ext cx="193193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(+) VH (−)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6169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3579258" y="3598536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>
                <a:latin typeface="Arial" panose="020B0604020202020204" pitchFamily="34" charset="0"/>
              </a:endParaRPr>
            </a:p>
          </p:txBody>
        </p:sp>
        <p:sp>
          <p:nvSpPr>
            <p:cNvPr id="6170" name="テキスト ボックス 25"/>
            <p:cNvSpPr txBox="1">
              <a:spLocks noChangeArrowheads="1"/>
            </p:cNvSpPr>
            <p:nvPr/>
          </p:nvSpPr>
          <p:spPr bwMode="auto">
            <a:xfrm>
              <a:off x="5151105" y="4475653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6171" name="テキスト ボックス 37"/>
            <p:cNvSpPr txBox="1">
              <a:spLocks noChangeArrowheads="1"/>
            </p:cNvSpPr>
            <p:nvPr/>
          </p:nvSpPr>
          <p:spPr bwMode="auto">
            <a:xfrm>
              <a:off x="4546790" y="4151198"/>
              <a:ext cx="357125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6172" name="テキスト ボックス 38"/>
            <p:cNvSpPr txBox="1">
              <a:spLocks noChangeArrowheads="1"/>
            </p:cNvSpPr>
            <p:nvPr/>
          </p:nvSpPr>
          <p:spPr bwMode="auto">
            <a:xfrm>
              <a:off x="6018683" y="4149610"/>
              <a:ext cx="358712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6173" name="テキスト ボックス 39"/>
            <p:cNvSpPr txBox="1">
              <a:spLocks noChangeArrowheads="1"/>
            </p:cNvSpPr>
            <p:nvPr/>
          </p:nvSpPr>
          <p:spPr bwMode="auto">
            <a:xfrm>
              <a:off x="5286919" y="4149610"/>
              <a:ext cx="476167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Vehicle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6174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4562662" y="4190885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75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5304378" y="4190885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76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6029794" y="4190885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77" name="線吹き出し 1 19"/>
            <p:cNvSpPr>
              <a:spLocks/>
            </p:cNvSpPr>
            <p:nvPr/>
          </p:nvSpPr>
          <p:spPr bwMode="auto">
            <a:xfrm>
              <a:off x="3419431" y="3231014"/>
              <a:ext cx="522196" cy="146050"/>
            </a:xfrm>
            <a:prstGeom prst="callout1">
              <a:avLst>
                <a:gd name="adj1" fmla="val 213606"/>
                <a:gd name="adj2" fmla="val 45507"/>
                <a:gd name="adj3" fmla="val 133428"/>
                <a:gd name="adj4" fmla="val 38544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16.8%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4179929" y="3097212"/>
              <a:ext cx="2657199" cy="1425490"/>
              <a:chOff x="4179929" y="3097212"/>
              <a:chExt cx="2657199" cy="1425490"/>
            </a:xfrm>
          </p:grpSpPr>
          <p:graphicFrame>
            <p:nvGraphicFramePr>
              <p:cNvPr id="6167" name="オブジェクト 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08674477"/>
                  </p:ext>
                </p:extLst>
              </p:nvPr>
            </p:nvGraphicFramePr>
            <p:xfrm>
              <a:off x="4216420" y="3097212"/>
              <a:ext cx="2620708" cy="14254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0" name="Prism 8" r:id="rId5" imgW="5241415" imgH="2850979" progId="Prism8.Document">
                      <p:embed/>
                    </p:oleObj>
                  </mc:Choice>
                  <mc:Fallback>
                    <p:oleObj name="Prism 8" r:id="rId5" imgW="5241415" imgH="2850979" progId="Prism8.Document">
                      <p:embed/>
                      <p:pic>
                        <p:nvPicPr>
                          <p:cNvPr id="0" name="オブジェクト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16420" y="3097212"/>
                            <a:ext cx="2620708" cy="142549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2" name="グループ化 1"/>
              <p:cNvGrpSpPr/>
              <p:nvPr/>
            </p:nvGrpSpPr>
            <p:grpSpPr>
              <a:xfrm>
                <a:off x="4179929" y="3916335"/>
                <a:ext cx="317716" cy="207749"/>
                <a:chOff x="4179929" y="3916335"/>
                <a:chExt cx="317716" cy="207749"/>
              </a:xfrm>
            </p:grpSpPr>
            <p:sp>
              <p:nvSpPr>
                <p:cNvPr id="59" name="正方形/長方形 58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60" name="テキスト ボックス 59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9" name="グループ化 8"/>
          <p:cNvGrpSpPr/>
          <p:nvPr/>
        </p:nvGrpSpPr>
        <p:grpSpPr>
          <a:xfrm>
            <a:off x="-171250" y="2933700"/>
            <a:ext cx="3702534" cy="1797699"/>
            <a:chOff x="-171250" y="2933700"/>
            <a:chExt cx="3702534" cy="1797699"/>
          </a:xfrm>
        </p:grpSpPr>
        <p:graphicFrame>
          <p:nvGraphicFramePr>
            <p:cNvPr id="50" name="グラフ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95905598"/>
                </p:ext>
              </p:extLst>
            </p:nvPr>
          </p:nvGraphicFramePr>
          <p:xfrm>
            <a:off x="-171250" y="3377064"/>
            <a:ext cx="1202198" cy="74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6179" name="テキスト ボックス 25"/>
            <p:cNvSpPr txBox="1">
              <a:spLocks noChangeArrowheads="1"/>
            </p:cNvSpPr>
            <p:nvPr/>
          </p:nvSpPr>
          <p:spPr bwMode="auto">
            <a:xfrm>
              <a:off x="504463" y="2933700"/>
              <a:ext cx="193193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(+) VH (−)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(+)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6181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270228" y="3587336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 dirty="0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 dirty="0">
                <a:latin typeface="Arial" panose="020B0604020202020204" pitchFamily="34" charset="0"/>
              </a:endParaRPr>
            </a:p>
          </p:txBody>
        </p:sp>
        <p:sp>
          <p:nvSpPr>
            <p:cNvPr id="6182" name="テキスト ボックス 25"/>
            <p:cNvSpPr txBox="1">
              <a:spLocks noChangeArrowheads="1"/>
            </p:cNvSpPr>
            <p:nvPr/>
          </p:nvSpPr>
          <p:spPr bwMode="auto">
            <a:xfrm>
              <a:off x="1838139" y="4485178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6183" name="テキスト ボックス 37"/>
            <p:cNvSpPr txBox="1">
              <a:spLocks noChangeArrowheads="1"/>
            </p:cNvSpPr>
            <p:nvPr/>
          </p:nvSpPr>
          <p:spPr bwMode="auto">
            <a:xfrm>
              <a:off x="1242761" y="4155960"/>
              <a:ext cx="357234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6184" name="テキスト ボックス 38"/>
            <p:cNvSpPr txBox="1">
              <a:spLocks noChangeArrowheads="1"/>
            </p:cNvSpPr>
            <p:nvPr/>
          </p:nvSpPr>
          <p:spPr bwMode="auto">
            <a:xfrm>
              <a:off x="2721583" y="4152785"/>
              <a:ext cx="358822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6185" name="テキスト ボックス 39"/>
            <p:cNvSpPr txBox="1">
              <a:spLocks noChangeArrowheads="1"/>
            </p:cNvSpPr>
            <p:nvPr/>
          </p:nvSpPr>
          <p:spPr bwMode="auto">
            <a:xfrm>
              <a:off x="1988016" y="4155960"/>
              <a:ext cx="47631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Vehicle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6186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1253875" y="4192472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87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1989604" y="4198822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88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2729522" y="4192472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89" name="線吹き出し 1 19"/>
            <p:cNvSpPr>
              <a:spLocks/>
            </p:cNvSpPr>
            <p:nvPr/>
          </p:nvSpPr>
          <p:spPr bwMode="auto">
            <a:xfrm>
              <a:off x="170522" y="4073525"/>
              <a:ext cx="618893" cy="171005"/>
            </a:xfrm>
            <a:prstGeom prst="callout1">
              <a:avLst>
                <a:gd name="adj1" fmla="val 6267"/>
                <a:gd name="adj2" fmla="val 29450"/>
                <a:gd name="adj3" fmla="val -90787"/>
                <a:gd name="adj4" fmla="val 25903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47.4%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grpSp>
          <p:nvGrpSpPr>
            <p:cNvPr id="4" name="グループ化 3"/>
            <p:cNvGrpSpPr/>
            <p:nvPr/>
          </p:nvGrpSpPr>
          <p:grpSpPr>
            <a:xfrm>
              <a:off x="875512" y="3106736"/>
              <a:ext cx="2655772" cy="1425490"/>
              <a:chOff x="875512" y="3106736"/>
              <a:chExt cx="2655772" cy="1425490"/>
            </a:xfrm>
          </p:grpSpPr>
          <p:graphicFrame>
            <p:nvGraphicFramePr>
              <p:cNvPr id="6180" name="オブジェクト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213661554"/>
                  </p:ext>
                </p:extLst>
              </p:nvPr>
            </p:nvGraphicFramePr>
            <p:xfrm>
              <a:off x="910576" y="3106736"/>
              <a:ext cx="2620708" cy="14254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1" name="Prism 8" r:id="rId8" imgW="5241415" imgH="2850979" progId="Prism8.Document">
                      <p:embed/>
                    </p:oleObj>
                  </mc:Choice>
                  <mc:Fallback>
                    <p:oleObj name="Prism 8" r:id="rId8" imgW="5241415" imgH="2850979" progId="Prism8.Document">
                      <p:embed/>
                      <p:pic>
                        <p:nvPicPr>
                          <p:cNvPr id="0" name="オブジェクト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10576" y="3106736"/>
                            <a:ext cx="2620708" cy="142549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63" name="グループ化 62"/>
              <p:cNvGrpSpPr/>
              <p:nvPr/>
            </p:nvGrpSpPr>
            <p:grpSpPr>
              <a:xfrm>
                <a:off x="875512" y="3925467"/>
                <a:ext cx="317716" cy="207749"/>
                <a:chOff x="4179929" y="3916335"/>
                <a:chExt cx="317716" cy="207749"/>
              </a:xfrm>
            </p:grpSpPr>
            <p:sp>
              <p:nvSpPr>
                <p:cNvPr id="65" name="正方形/長方形 64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66" name="テキスト ボックス 65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8" name="グループ化 7"/>
          <p:cNvGrpSpPr/>
          <p:nvPr/>
        </p:nvGrpSpPr>
        <p:grpSpPr>
          <a:xfrm>
            <a:off x="3124404" y="766763"/>
            <a:ext cx="3696620" cy="1786586"/>
            <a:chOff x="3124404" y="766763"/>
            <a:chExt cx="3696620" cy="1786586"/>
          </a:xfrm>
        </p:grpSpPr>
        <p:sp>
          <p:nvSpPr>
            <p:cNvPr id="6191" name="テキスト ボックス 25"/>
            <p:cNvSpPr txBox="1">
              <a:spLocks noChangeArrowheads="1"/>
            </p:cNvSpPr>
            <p:nvPr/>
          </p:nvSpPr>
          <p:spPr bwMode="auto">
            <a:xfrm>
              <a:off x="3803840" y="766763"/>
              <a:ext cx="193193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 VH (−)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6192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3563150" y="1412462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>
                <a:latin typeface="Arial" panose="020B0604020202020204" pitchFamily="34" charset="0"/>
              </a:endParaRPr>
            </a:p>
          </p:txBody>
        </p:sp>
        <p:sp>
          <p:nvSpPr>
            <p:cNvPr id="6193" name="テキスト ボックス 25"/>
            <p:cNvSpPr txBox="1">
              <a:spLocks noChangeArrowheads="1"/>
            </p:cNvSpPr>
            <p:nvPr/>
          </p:nvSpPr>
          <p:spPr bwMode="auto">
            <a:xfrm>
              <a:off x="5143597" y="2307128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6194" name="テキスト ボックス 37"/>
            <p:cNvSpPr txBox="1">
              <a:spLocks noChangeArrowheads="1"/>
            </p:cNvSpPr>
            <p:nvPr/>
          </p:nvSpPr>
          <p:spPr bwMode="auto">
            <a:xfrm>
              <a:off x="4506730" y="1969775"/>
              <a:ext cx="3571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6195" name="テキスト ボックス 38"/>
            <p:cNvSpPr txBox="1">
              <a:spLocks noChangeArrowheads="1"/>
            </p:cNvSpPr>
            <p:nvPr/>
          </p:nvSpPr>
          <p:spPr bwMode="auto">
            <a:xfrm>
              <a:off x="6004035" y="1976442"/>
              <a:ext cx="358750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6196" name="テキスト ボックス 39"/>
            <p:cNvSpPr txBox="1">
              <a:spLocks noChangeArrowheads="1"/>
            </p:cNvSpPr>
            <p:nvPr/>
          </p:nvSpPr>
          <p:spPr bwMode="auto">
            <a:xfrm>
              <a:off x="5273764" y="1964377"/>
              <a:ext cx="476217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Vehicle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6197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4544827" y="2018987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98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5283696" y="2002160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99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6011973" y="2024067"/>
              <a:ext cx="0" cy="1016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64" name="グラフ 6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7491319"/>
                </p:ext>
              </p:extLst>
            </p:nvPr>
          </p:nvGraphicFramePr>
          <p:xfrm>
            <a:off x="3124404" y="1170663"/>
            <a:ext cx="1201957" cy="74519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  <p:sp>
          <p:nvSpPr>
            <p:cNvPr id="6201" name="線吹き出し 1 19"/>
            <p:cNvSpPr>
              <a:spLocks/>
            </p:cNvSpPr>
            <p:nvPr/>
          </p:nvSpPr>
          <p:spPr bwMode="auto">
            <a:xfrm>
              <a:off x="3573010" y="1043755"/>
              <a:ext cx="507965" cy="150813"/>
            </a:xfrm>
            <a:prstGeom prst="callout1">
              <a:avLst>
                <a:gd name="adj1" fmla="val 120744"/>
                <a:gd name="adj2" fmla="val 45111"/>
                <a:gd name="adj3" fmla="val 233125"/>
                <a:gd name="adj4" fmla="val 46543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35.3%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4166195" y="928685"/>
              <a:ext cx="2654829" cy="1424770"/>
              <a:chOff x="4166195" y="928685"/>
              <a:chExt cx="2654829" cy="1424770"/>
            </a:xfrm>
          </p:grpSpPr>
          <p:graphicFrame>
            <p:nvGraphicFramePr>
              <p:cNvPr id="6190" name="オブジェクト 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61113930"/>
                  </p:ext>
                </p:extLst>
              </p:nvPr>
            </p:nvGraphicFramePr>
            <p:xfrm>
              <a:off x="4200316" y="928685"/>
              <a:ext cx="2620708" cy="142477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2" name="Prism 8" r:id="rId11" imgW="5241415" imgH="2849539" progId="Prism8.Document">
                      <p:embed/>
                    </p:oleObj>
                  </mc:Choice>
                  <mc:Fallback>
                    <p:oleObj name="Prism 8" r:id="rId11" imgW="5241415" imgH="2849539" progId="Prism8.Document">
                      <p:embed/>
                      <p:pic>
                        <p:nvPicPr>
                          <p:cNvPr id="0" name="オブジェクト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00316" y="928685"/>
                            <a:ext cx="2620708" cy="142477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67" name="グループ化 66"/>
              <p:cNvGrpSpPr/>
              <p:nvPr/>
            </p:nvGrpSpPr>
            <p:grpSpPr>
              <a:xfrm>
                <a:off x="4166195" y="1745140"/>
                <a:ext cx="317716" cy="207749"/>
                <a:chOff x="4179929" y="3916335"/>
                <a:chExt cx="317716" cy="207749"/>
              </a:xfrm>
            </p:grpSpPr>
            <p:sp>
              <p:nvSpPr>
                <p:cNvPr id="68" name="正方形/長方形 67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69" name="テキスト ボックス 68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7" name="グループ化 6"/>
          <p:cNvGrpSpPr/>
          <p:nvPr/>
        </p:nvGrpSpPr>
        <p:grpSpPr>
          <a:xfrm>
            <a:off x="-149463" y="777875"/>
            <a:ext cx="3665160" cy="1781824"/>
            <a:chOff x="-149463" y="777875"/>
            <a:chExt cx="3665160" cy="1781824"/>
          </a:xfrm>
        </p:grpSpPr>
        <p:graphicFrame>
          <p:nvGraphicFramePr>
            <p:cNvPr id="116" name="グラフ 1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165416"/>
                </p:ext>
              </p:extLst>
            </p:nvPr>
          </p:nvGraphicFramePr>
          <p:xfrm>
            <a:off x="-149463" y="1202869"/>
            <a:ext cx="1201936" cy="74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3"/>
            </a:graphicData>
          </a:graphic>
        </p:graphicFrame>
        <p:sp>
          <p:nvSpPr>
            <p:cNvPr id="6147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262582" y="1431512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 dirty="0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 dirty="0">
                <a:latin typeface="Arial" panose="020B0604020202020204" pitchFamily="34" charset="0"/>
              </a:endParaRPr>
            </a:p>
          </p:txBody>
        </p:sp>
        <p:sp>
          <p:nvSpPr>
            <p:cNvPr id="6148" name="テキスト ボックス 25"/>
            <p:cNvSpPr txBox="1">
              <a:spLocks noChangeArrowheads="1"/>
            </p:cNvSpPr>
            <p:nvPr/>
          </p:nvSpPr>
          <p:spPr bwMode="auto">
            <a:xfrm>
              <a:off x="1838325" y="2313478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6149" name="線吹き出し 1 19"/>
            <p:cNvSpPr>
              <a:spLocks/>
            </p:cNvSpPr>
            <p:nvPr/>
          </p:nvSpPr>
          <p:spPr bwMode="auto">
            <a:xfrm>
              <a:off x="170522" y="1043755"/>
              <a:ext cx="522288" cy="144463"/>
            </a:xfrm>
            <a:prstGeom prst="callout1">
              <a:avLst>
                <a:gd name="adj1" fmla="val 120416"/>
                <a:gd name="adj2" fmla="val 48460"/>
                <a:gd name="adj3" fmla="val 206188"/>
                <a:gd name="adj4" fmla="val 53169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0.5%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sp>
          <p:nvSpPr>
            <p:cNvPr id="6151" name="テキスト ボックス 25"/>
            <p:cNvSpPr txBox="1">
              <a:spLocks noChangeArrowheads="1"/>
            </p:cNvSpPr>
            <p:nvPr/>
          </p:nvSpPr>
          <p:spPr bwMode="auto">
            <a:xfrm>
              <a:off x="498475" y="777875"/>
              <a:ext cx="193193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 VH (−)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(+)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6155" name="テキスト ボックス 37"/>
            <p:cNvSpPr txBox="1">
              <a:spLocks noChangeArrowheads="1"/>
            </p:cNvSpPr>
            <p:nvPr/>
          </p:nvSpPr>
          <p:spPr bwMode="auto">
            <a:xfrm>
              <a:off x="1238755" y="1991365"/>
              <a:ext cx="357187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6156" name="テキスト ボックス 38"/>
            <p:cNvSpPr txBox="1">
              <a:spLocks noChangeArrowheads="1"/>
            </p:cNvSpPr>
            <p:nvPr/>
          </p:nvSpPr>
          <p:spPr bwMode="auto">
            <a:xfrm>
              <a:off x="2708950" y="2002160"/>
              <a:ext cx="358775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6157" name="テキスト ボックス 39"/>
            <p:cNvSpPr txBox="1">
              <a:spLocks noChangeArrowheads="1"/>
            </p:cNvSpPr>
            <p:nvPr/>
          </p:nvSpPr>
          <p:spPr bwMode="auto">
            <a:xfrm>
              <a:off x="1986915" y="2007240"/>
              <a:ext cx="476250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Vehicle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6158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1238755" y="2032640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59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1978978" y="2037403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60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2708950" y="2035498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5" name="グループ化 4"/>
            <p:cNvGrpSpPr/>
            <p:nvPr/>
          </p:nvGrpSpPr>
          <p:grpSpPr>
            <a:xfrm>
              <a:off x="859680" y="947737"/>
              <a:ext cx="2656017" cy="1425490"/>
              <a:chOff x="859680" y="947737"/>
              <a:chExt cx="2656017" cy="1425490"/>
            </a:xfrm>
          </p:grpSpPr>
          <p:graphicFrame>
            <p:nvGraphicFramePr>
              <p:cNvPr id="6150" name="オブジェクト 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9770224"/>
                  </p:ext>
                </p:extLst>
              </p:nvPr>
            </p:nvGraphicFramePr>
            <p:xfrm>
              <a:off x="894989" y="947737"/>
              <a:ext cx="2620708" cy="14254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3" name="Prism 8" r:id="rId14" imgW="5241415" imgH="2850979" progId="Prism8.Document">
                      <p:embed/>
                    </p:oleObj>
                  </mc:Choice>
                  <mc:Fallback>
                    <p:oleObj name="Prism 8" r:id="rId14" imgW="5241415" imgH="2850979" progId="Prism8.Document">
                      <p:embed/>
                      <p:pic>
                        <p:nvPicPr>
                          <p:cNvPr id="0" name="オブジェクト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94989" y="947737"/>
                            <a:ext cx="2620708" cy="142549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70" name="グループ化 69"/>
              <p:cNvGrpSpPr/>
              <p:nvPr/>
            </p:nvGrpSpPr>
            <p:grpSpPr>
              <a:xfrm>
                <a:off x="859680" y="1765710"/>
                <a:ext cx="317716" cy="207749"/>
                <a:chOff x="4179929" y="3916335"/>
                <a:chExt cx="317716" cy="207749"/>
              </a:xfrm>
            </p:grpSpPr>
            <p:sp>
              <p:nvSpPr>
                <p:cNvPr id="71" name="正方形/長方形 70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72" name="テキスト ボックス 71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sp>
        <p:nvSpPr>
          <p:cNvPr id="11" name="テキスト ボックス 10"/>
          <p:cNvSpPr txBox="1"/>
          <p:nvPr/>
        </p:nvSpPr>
        <p:spPr>
          <a:xfrm>
            <a:off x="332785" y="5206574"/>
            <a:ext cx="63364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b="1" dirty="0"/>
              <a:t>Supplementary Figure 2. Representative traces of a single cell’s Ca</a:t>
            </a:r>
            <a:r>
              <a:rPr lang="en-US" altLang="ja-JP" sz="1050" b="1" baseline="30000" dirty="0"/>
              <a:t>2+</a:t>
            </a:r>
            <a:r>
              <a:rPr lang="en-US" altLang="ja-JP" sz="1050" b="1" dirty="0"/>
              <a:t> responses in groups classified by reactivity to the first ATP, vehicle, and second ATP stimuli in NHEKs</a:t>
            </a:r>
            <a:endParaRPr lang="ja-JP" altLang="ja-JP" sz="1050" dirty="0"/>
          </a:p>
          <a:p>
            <a:r>
              <a:rPr lang="en-US" altLang="ja-JP" sz="1050" dirty="0"/>
              <a:t>NHEKs were treated with the indicated reagents. We first applied 3 µM ATP, then vehicle (medium), and finally 3 µM ATP. NHEKs were washed before each reagent application. (A–D) Of the eight groups shown in Supplementary</a:t>
            </a:r>
            <a:r>
              <a:rPr lang="en-US" altLang="ja-JP" sz="1050" b="1" dirty="0"/>
              <a:t> </a:t>
            </a:r>
            <a:r>
              <a:rPr lang="en-US" altLang="ja-JP" sz="1050" dirty="0"/>
              <a:t>Table 1A, representative traces of a single cell's Fura-2AM ratio (340 nm/380 nm) in the 4 groups in which the corresponding cells were observed are shown. The representative traces were normalized at the mean baseline value (calculated from 1 min before the first ATP application). For the ratio calculation, the 1-min-base value before each drug application was used. The ratio of 1.2 or higher was considered to be a positive reaction. The pie charts indicate the percentage of cells that correspond to each group. (+) indicates a positive reaction with a ratio of 1.2 or more after drug stimulation, and (−) indicates a negative reaction with a ratio of less than 1.2. The broken line indicates a ratio of 1.2. VH, vehicle.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グラフ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291669"/>
              </p:ext>
            </p:extLst>
          </p:nvPr>
        </p:nvGraphicFramePr>
        <p:xfrm>
          <a:off x="-266045" y="2723552"/>
          <a:ext cx="1292813" cy="74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212" name="テキスト ボックス 12"/>
          <p:cNvSpPr>
            <a:spLocks noChangeArrowheads="1"/>
          </p:cNvSpPr>
          <p:nvPr/>
        </p:nvSpPr>
        <p:spPr bwMode="auto">
          <a:xfrm>
            <a:off x="188913" y="349250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A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213" name="テキスト ボックス 12"/>
          <p:cNvSpPr>
            <a:spLocks noChangeArrowheads="1"/>
          </p:cNvSpPr>
          <p:nvPr/>
        </p:nvSpPr>
        <p:spPr bwMode="auto">
          <a:xfrm>
            <a:off x="3500438" y="374650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B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214" name="テキスト ボックス 12"/>
          <p:cNvSpPr>
            <a:spLocks noChangeArrowheads="1"/>
          </p:cNvSpPr>
          <p:nvPr/>
        </p:nvSpPr>
        <p:spPr bwMode="auto">
          <a:xfrm>
            <a:off x="188913" y="2001025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C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215" name="テキスト ボックス 12"/>
          <p:cNvSpPr>
            <a:spLocks noChangeArrowheads="1"/>
          </p:cNvSpPr>
          <p:nvPr/>
        </p:nvSpPr>
        <p:spPr bwMode="auto">
          <a:xfrm>
            <a:off x="3500438" y="2026425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D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216" name="テキスト ボックス 12"/>
          <p:cNvSpPr>
            <a:spLocks noChangeArrowheads="1"/>
          </p:cNvSpPr>
          <p:nvPr/>
        </p:nvSpPr>
        <p:spPr bwMode="auto">
          <a:xfrm>
            <a:off x="188913" y="3680115"/>
            <a:ext cx="3561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E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217" name="テキスト ボックス 12"/>
          <p:cNvSpPr>
            <a:spLocks noChangeArrowheads="1"/>
          </p:cNvSpPr>
          <p:nvPr/>
        </p:nvSpPr>
        <p:spPr bwMode="auto">
          <a:xfrm>
            <a:off x="3500438" y="3705515"/>
            <a:ext cx="3417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F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218" name="テキスト ボックス 12"/>
          <p:cNvSpPr>
            <a:spLocks noChangeArrowheads="1"/>
          </p:cNvSpPr>
          <p:nvPr/>
        </p:nvSpPr>
        <p:spPr bwMode="auto">
          <a:xfrm>
            <a:off x="188913" y="5471850"/>
            <a:ext cx="3834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G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219" name="テキスト ボックス 12"/>
          <p:cNvSpPr>
            <a:spLocks noChangeArrowheads="1"/>
          </p:cNvSpPr>
          <p:nvPr/>
        </p:nvSpPr>
        <p:spPr bwMode="auto">
          <a:xfrm>
            <a:off x="3500438" y="5497250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H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3104218" y="419761"/>
            <a:ext cx="3671280" cy="1772785"/>
            <a:chOff x="3104218" y="773113"/>
            <a:chExt cx="3671280" cy="1772785"/>
          </a:xfrm>
        </p:grpSpPr>
        <p:graphicFrame>
          <p:nvGraphicFramePr>
            <p:cNvPr id="105" name="グラフ 10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7577076"/>
                </p:ext>
              </p:extLst>
            </p:nvPr>
          </p:nvGraphicFramePr>
          <p:xfrm>
            <a:off x="3104218" y="1176813"/>
            <a:ext cx="1202143" cy="74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198" name="テキスト ボックス 25"/>
            <p:cNvSpPr txBox="1">
              <a:spLocks noChangeArrowheads="1"/>
            </p:cNvSpPr>
            <p:nvPr/>
          </p:nvSpPr>
          <p:spPr bwMode="auto">
            <a:xfrm>
              <a:off x="3800475" y="773113"/>
              <a:ext cx="195277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 His (+)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8199" name="線吹き出し 1 19"/>
            <p:cNvSpPr>
              <a:spLocks/>
            </p:cNvSpPr>
            <p:nvPr/>
          </p:nvSpPr>
          <p:spPr bwMode="auto">
            <a:xfrm>
              <a:off x="3590790" y="1094987"/>
              <a:ext cx="522287" cy="144463"/>
            </a:xfrm>
            <a:prstGeom prst="callout1">
              <a:avLst>
                <a:gd name="adj1" fmla="val 123270"/>
                <a:gd name="adj2" fmla="val 57342"/>
                <a:gd name="adj3" fmla="val 192355"/>
                <a:gd name="adj4" fmla="val 47417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>
                  <a:latin typeface="Arial" panose="020B0604020202020204" pitchFamily="34" charset="0"/>
                </a:rPr>
                <a:t>12.5%</a:t>
              </a:r>
              <a:endParaRPr lang="ja-JP" altLang="en-US" sz="900">
                <a:latin typeface="Arial" panose="020B0604020202020204" pitchFamily="34" charset="0"/>
              </a:endParaRPr>
            </a:p>
          </p:txBody>
        </p:sp>
        <p:sp>
          <p:nvSpPr>
            <p:cNvPr id="8200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3530515" y="1432311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 dirty="0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 dirty="0">
                <a:latin typeface="Arial" panose="020B0604020202020204" pitchFamily="34" charset="0"/>
              </a:endParaRPr>
            </a:p>
          </p:txBody>
        </p:sp>
        <p:sp>
          <p:nvSpPr>
            <p:cNvPr id="8201" name="テキスト ボックス 37"/>
            <p:cNvSpPr txBox="1">
              <a:spLocks noChangeArrowheads="1"/>
            </p:cNvSpPr>
            <p:nvPr/>
          </p:nvSpPr>
          <p:spPr bwMode="auto">
            <a:xfrm>
              <a:off x="4486215" y="1990730"/>
              <a:ext cx="357187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02" name="テキスト ボックス 38"/>
            <p:cNvSpPr txBox="1">
              <a:spLocks noChangeArrowheads="1"/>
            </p:cNvSpPr>
            <p:nvPr/>
          </p:nvSpPr>
          <p:spPr bwMode="auto">
            <a:xfrm>
              <a:off x="5956795" y="1994223"/>
              <a:ext cx="358775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03" name="テキスト ボックス 39"/>
            <p:cNvSpPr txBox="1">
              <a:spLocks noChangeArrowheads="1"/>
            </p:cNvSpPr>
            <p:nvPr/>
          </p:nvSpPr>
          <p:spPr bwMode="auto">
            <a:xfrm>
              <a:off x="5218748" y="1994223"/>
              <a:ext cx="582612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8204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4502090" y="2030418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05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5236210" y="2035498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06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5967908" y="2035498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07" name="テキスト ボックス 25"/>
            <p:cNvSpPr txBox="1">
              <a:spLocks noChangeArrowheads="1"/>
            </p:cNvSpPr>
            <p:nvPr/>
          </p:nvSpPr>
          <p:spPr bwMode="auto">
            <a:xfrm>
              <a:off x="5146675" y="2299677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4119354" y="941385"/>
              <a:ext cx="2656144" cy="1424770"/>
              <a:chOff x="4119354" y="941385"/>
              <a:chExt cx="2656144" cy="1424770"/>
            </a:xfrm>
          </p:grpSpPr>
          <p:graphicFrame>
            <p:nvGraphicFramePr>
              <p:cNvPr id="8197" name="オブジェクト 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33248336"/>
                  </p:ext>
                </p:extLst>
              </p:nvPr>
            </p:nvGraphicFramePr>
            <p:xfrm>
              <a:off x="4154790" y="941385"/>
              <a:ext cx="2620708" cy="142477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58" name="Prism 8" r:id="rId5" imgW="5241415" imgH="2849539" progId="Prism8.Document">
                      <p:embed/>
                    </p:oleObj>
                  </mc:Choice>
                  <mc:Fallback>
                    <p:oleObj name="Prism 8" r:id="rId5" imgW="5241415" imgH="2849539" progId="Prism8.Document">
                      <p:embed/>
                      <p:pic>
                        <p:nvPicPr>
                          <p:cNvPr id="0" name="オブジェクト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54790" y="941385"/>
                            <a:ext cx="2620708" cy="142477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16" name="グループ化 115"/>
              <p:cNvGrpSpPr/>
              <p:nvPr/>
            </p:nvGrpSpPr>
            <p:grpSpPr>
              <a:xfrm>
                <a:off x="4119354" y="1760641"/>
                <a:ext cx="317716" cy="207749"/>
                <a:chOff x="4179929" y="3916335"/>
                <a:chExt cx="317716" cy="207749"/>
              </a:xfrm>
            </p:grpSpPr>
            <p:sp>
              <p:nvSpPr>
                <p:cNvPr id="117" name="正方形/長方形 116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20" name="テキスト ボックス 119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10" name="グループ化 9"/>
          <p:cNvGrpSpPr/>
          <p:nvPr/>
        </p:nvGrpSpPr>
        <p:grpSpPr>
          <a:xfrm>
            <a:off x="-273985" y="429286"/>
            <a:ext cx="3745257" cy="1766549"/>
            <a:chOff x="-273985" y="782638"/>
            <a:chExt cx="3745257" cy="1766549"/>
          </a:xfrm>
        </p:grpSpPr>
        <p:graphicFrame>
          <p:nvGraphicFramePr>
            <p:cNvPr id="119" name="グラフ 1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86116175"/>
                </p:ext>
              </p:extLst>
            </p:nvPr>
          </p:nvGraphicFramePr>
          <p:xfrm>
            <a:off x="-273985" y="1176813"/>
            <a:ext cx="1292869" cy="7453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8259" name="テキスト ボックス 25"/>
            <p:cNvSpPr txBox="1">
              <a:spLocks noChangeArrowheads="1"/>
            </p:cNvSpPr>
            <p:nvPr/>
          </p:nvSpPr>
          <p:spPr bwMode="auto">
            <a:xfrm>
              <a:off x="491522" y="782638"/>
              <a:ext cx="195277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 His (+)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(+)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8261" name="線吹き出し 1 19"/>
            <p:cNvSpPr>
              <a:spLocks/>
            </p:cNvSpPr>
            <p:nvPr/>
          </p:nvSpPr>
          <p:spPr bwMode="auto">
            <a:xfrm>
              <a:off x="242582" y="1043755"/>
              <a:ext cx="522233" cy="144386"/>
            </a:xfrm>
            <a:prstGeom prst="callout1">
              <a:avLst>
                <a:gd name="adj1" fmla="val 134916"/>
                <a:gd name="adj2" fmla="val 33236"/>
                <a:gd name="adj3" fmla="val 207091"/>
                <a:gd name="adj4" fmla="val 30241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4.9%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sp>
          <p:nvSpPr>
            <p:cNvPr id="8262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205823" y="1422612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>
                <a:latin typeface="Arial" panose="020B0604020202020204" pitchFamily="34" charset="0"/>
              </a:endParaRPr>
            </a:p>
          </p:txBody>
        </p:sp>
        <p:sp>
          <p:nvSpPr>
            <p:cNvPr id="8263" name="テキスト ボックス 37"/>
            <p:cNvSpPr txBox="1">
              <a:spLocks noChangeArrowheads="1"/>
            </p:cNvSpPr>
            <p:nvPr/>
          </p:nvSpPr>
          <p:spPr bwMode="auto">
            <a:xfrm>
              <a:off x="1176525" y="2002415"/>
              <a:ext cx="357150" cy="1999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64" name="テキスト ボックス 38"/>
            <p:cNvSpPr txBox="1">
              <a:spLocks noChangeArrowheads="1"/>
            </p:cNvSpPr>
            <p:nvPr/>
          </p:nvSpPr>
          <p:spPr bwMode="auto">
            <a:xfrm>
              <a:off x="2654725" y="1998922"/>
              <a:ext cx="358737" cy="1999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65" name="テキスト ボックス 39"/>
            <p:cNvSpPr txBox="1">
              <a:spLocks noChangeArrowheads="1"/>
            </p:cNvSpPr>
            <p:nvPr/>
          </p:nvSpPr>
          <p:spPr bwMode="auto">
            <a:xfrm>
              <a:off x="1929267" y="2006542"/>
              <a:ext cx="5822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8266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1187636" y="2040495"/>
              <a:ext cx="0" cy="107893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67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1927679" y="2041449"/>
              <a:ext cx="0" cy="107893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68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2661074" y="2035415"/>
              <a:ext cx="0" cy="107893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69" name="テキスト ボックス 25"/>
            <p:cNvSpPr txBox="1">
              <a:spLocks noChangeArrowheads="1"/>
            </p:cNvSpPr>
            <p:nvPr/>
          </p:nvSpPr>
          <p:spPr bwMode="auto">
            <a:xfrm>
              <a:off x="1828949" y="2302966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pSp>
          <p:nvGrpSpPr>
            <p:cNvPr id="2" name="グループ化 1"/>
            <p:cNvGrpSpPr/>
            <p:nvPr/>
          </p:nvGrpSpPr>
          <p:grpSpPr>
            <a:xfrm>
              <a:off x="814744" y="948442"/>
              <a:ext cx="2656528" cy="1453762"/>
              <a:chOff x="814744" y="948442"/>
              <a:chExt cx="2656528" cy="1453762"/>
            </a:xfrm>
          </p:grpSpPr>
          <p:graphicFrame>
            <p:nvGraphicFramePr>
              <p:cNvPr id="8260" name="オブジェクト 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29580096"/>
                  </p:ext>
                </p:extLst>
              </p:nvPr>
            </p:nvGraphicFramePr>
            <p:xfrm>
              <a:off x="849844" y="948442"/>
              <a:ext cx="2621428" cy="14537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59" name="Prism 8" r:id="rId8" imgW="5242856" imgH="2907524" progId="Prism8.Document">
                      <p:embed/>
                    </p:oleObj>
                  </mc:Choice>
                  <mc:Fallback>
                    <p:oleObj name="Prism 8" r:id="rId8" imgW="5242856" imgH="2907524" progId="Prism8.Document">
                      <p:embed/>
                      <p:pic>
                        <p:nvPicPr>
                          <p:cNvPr id="0" name="オブジェクト 1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49844" y="948442"/>
                            <a:ext cx="2621428" cy="145376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21" name="グループ化 120"/>
              <p:cNvGrpSpPr/>
              <p:nvPr/>
            </p:nvGrpSpPr>
            <p:grpSpPr>
              <a:xfrm>
                <a:off x="814744" y="1767615"/>
                <a:ext cx="317716" cy="207749"/>
                <a:chOff x="4179929" y="3916335"/>
                <a:chExt cx="317716" cy="207749"/>
              </a:xfrm>
            </p:grpSpPr>
            <p:sp>
              <p:nvSpPr>
                <p:cNvPr id="122" name="正方形/長方形 121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23" name="テキスト ボックス 122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13" name="グループ化 12"/>
          <p:cNvGrpSpPr/>
          <p:nvPr/>
        </p:nvGrpSpPr>
        <p:grpSpPr>
          <a:xfrm>
            <a:off x="3096274" y="2144118"/>
            <a:ext cx="3678006" cy="1780722"/>
            <a:chOff x="3096274" y="2935288"/>
            <a:chExt cx="3678006" cy="1780722"/>
          </a:xfrm>
        </p:grpSpPr>
        <p:sp>
          <p:nvSpPr>
            <p:cNvPr id="8234" name="テキスト ボックス 25"/>
            <p:cNvSpPr txBox="1">
              <a:spLocks noChangeArrowheads="1"/>
            </p:cNvSpPr>
            <p:nvPr/>
          </p:nvSpPr>
          <p:spPr bwMode="auto">
            <a:xfrm>
              <a:off x="3807249" y="2935288"/>
              <a:ext cx="195277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 His (−)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8236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3519744" y="3599248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>
                <a:latin typeface="Arial" panose="020B0604020202020204" pitchFamily="34" charset="0"/>
              </a:endParaRPr>
            </a:p>
          </p:txBody>
        </p:sp>
        <p:sp>
          <p:nvSpPr>
            <p:cNvPr id="8237" name="テキスト ボックス 25"/>
            <p:cNvSpPr txBox="1">
              <a:spLocks noChangeArrowheads="1"/>
            </p:cNvSpPr>
            <p:nvPr/>
          </p:nvSpPr>
          <p:spPr bwMode="auto">
            <a:xfrm>
              <a:off x="5134194" y="4469789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8238" name="テキスト ボックス 37"/>
            <p:cNvSpPr txBox="1">
              <a:spLocks noChangeArrowheads="1"/>
            </p:cNvSpPr>
            <p:nvPr/>
          </p:nvSpPr>
          <p:spPr bwMode="auto">
            <a:xfrm>
              <a:off x="4495740" y="4152900"/>
              <a:ext cx="357132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39" name="テキスト ボックス 38"/>
            <p:cNvSpPr txBox="1">
              <a:spLocks noChangeArrowheads="1"/>
            </p:cNvSpPr>
            <p:nvPr/>
          </p:nvSpPr>
          <p:spPr bwMode="auto">
            <a:xfrm>
              <a:off x="5967626" y="4147503"/>
              <a:ext cx="358719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40" name="テキスト ボックス 39"/>
            <p:cNvSpPr txBox="1">
              <a:spLocks noChangeArrowheads="1"/>
            </p:cNvSpPr>
            <p:nvPr/>
          </p:nvSpPr>
          <p:spPr bwMode="auto">
            <a:xfrm>
              <a:off x="5229378" y="4155440"/>
              <a:ext cx="5822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8241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4495740" y="4194175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42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5235727" y="4195128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43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5969213" y="4193540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104" name="グラフ 10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75461656"/>
                </p:ext>
              </p:extLst>
            </p:nvPr>
          </p:nvGraphicFramePr>
          <p:xfrm>
            <a:off x="3096274" y="3348713"/>
            <a:ext cx="1201852" cy="74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  <p:sp>
          <p:nvSpPr>
            <p:cNvPr id="8245" name="線吹き出し 1 19"/>
            <p:cNvSpPr>
              <a:spLocks/>
            </p:cNvSpPr>
            <p:nvPr/>
          </p:nvSpPr>
          <p:spPr bwMode="auto">
            <a:xfrm>
              <a:off x="3501005" y="4025603"/>
              <a:ext cx="522207" cy="144462"/>
            </a:xfrm>
            <a:prstGeom prst="callout1">
              <a:avLst>
                <a:gd name="adj1" fmla="val 7093"/>
                <a:gd name="adj2" fmla="val 57038"/>
                <a:gd name="adj3" fmla="val -140897"/>
                <a:gd name="adj4" fmla="val 68219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11.8%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grpSp>
          <p:nvGrpSpPr>
            <p:cNvPr id="4" name="グループ化 3"/>
            <p:cNvGrpSpPr/>
            <p:nvPr/>
          </p:nvGrpSpPr>
          <p:grpSpPr>
            <a:xfrm>
              <a:off x="4117449" y="3100385"/>
              <a:ext cx="2656831" cy="1424770"/>
              <a:chOff x="4117449" y="3100385"/>
              <a:chExt cx="2656831" cy="1424770"/>
            </a:xfrm>
          </p:grpSpPr>
          <p:graphicFrame>
            <p:nvGraphicFramePr>
              <p:cNvPr id="8235" name="オブジェクト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62440195"/>
                  </p:ext>
                </p:extLst>
              </p:nvPr>
            </p:nvGraphicFramePr>
            <p:xfrm>
              <a:off x="4151952" y="3100385"/>
              <a:ext cx="2622328" cy="142477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60" name="Prism 8" r:id="rId11" imgW="5244656" imgH="2849539" progId="Prism8.Document">
                      <p:embed/>
                    </p:oleObj>
                  </mc:Choice>
                  <mc:Fallback>
                    <p:oleObj name="Prism 8" r:id="rId11" imgW="5244656" imgH="2849539" progId="Prism8.Document">
                      <p:embed/>
                      <p:pic>
                        <p:nvPicPr>
                          <p:cNvPr id="0" name="オブジェクト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51952" y="3100385"/>
                            <a:ext cx="2622328" cy="142477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24" name="グループ化 123"/>
              <p:cNvGrpSpPr/>
              <p:nvPr/>
            </p:nvGrpSpPr>
            <p:grpSpPr>
              <a:xfrm>
                <a:off x="4117449" y="3916981"/>
                <a:ext cx="317716" cy="207749"/>
                <a:chOff x="4179929" y="3916335"/>
                <a:chExt cx="317716" cy="207749"/>
              </a:xfrm>
            </p:grpSpPr>
            <p:sp>
              <p:nvSpPr>
                <p:cNvPr id="125" name="正方形/長方形 124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26" name="テキスト ボックス 125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12" name="グループ化 11"/>
          <p:cNvGrpSpPr/>
          <p:nvPr/>
        </p:nvGrpSpPr>
        <p:grpSpPr>
          <a:xfrm>
            <a:off x="242505" y="2134593"/>
            <a:ext cx="3216643" cy="1772785"/>
            <a:chOff x="242505" y="2925763"/>
            <a:chExt cx="3216643" cy="1772785"/>
          </a:xfrm>
        </p:grpSpPr>
        <p:sp>
          <p:nvSpPr>
            <p:cNvPr id="8297" name="テキスト ボックス 25"/>
            <p:cNvSpPr txBox="1">
              <a:spLocks noChangeArrowheads="1"/>
            </p:cNvSpPr>
            <p:nvPr/>
          </p:nvSpPr>
          <p:spPr bwMode="auto">
            <a:xfrm>
              <a:off x="492007" y="2925763"/>
              <a:ext cx="195277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 His (−)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(+)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8299" name="線吹き出し 1 19"/>
            <p:cNvSpPr>
              <a:spLocks/>
            </p:cNvSpPr>
            <p:nvPr/>
          </p:nvSpPr>
          <p:spPr bwMode="auto">
            <a:xfrm>
              <a:off x="242505" y="3203905"/>
              <a:ext cx="522310" cy="144463"/>
            </a:xfrm>
            <a:prstGeom prst="callout1">
              <a:avLst>
                <a:gd name="adj1" fmla="val 128859"/>
                <a:gd name="adj2" fmla="val 57783"/>
                <a:gd name="adj3" fmla="val 327105"/>
                <a:gd name="adj4" fmla="val 60579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11.0%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sp>
          <p:nvSpPr>
            <p:cNvPr id="8300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194380" y="3574819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>
                <a:latin typeface="Arial" panose="020B0604020202020204" pitchFamily="34" charset="0"/>
              </a:endParaRPr>
            </a:p>
          </p:txBody>
        </p:sp>
        <p:sp>
          <p:nvSpPr>
            <p:cNvPr id="8301" name="テキスト ボックス 37"/>
            <p:cNvSpPr txBox="1">
              <a:spLocks noChangeArrowheads="1"/>
            </p:cNvSpPr>
            <p:nvPr/>
          </p:nvSpPr>
          <p:spPr bwMode="auto">
            <a:xfrm>
              <a:off x="1160650" y="4117658"/>
              <a:ext cx="357202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302" name="テキスト ボックス 38"/>
            <p:cNvSpPr txBox="1">
              <a:spLocks noChangeArrowheads="1"/>
            </p:cNvSpPr>
            <p:nvPr/>
          </p:nvSpPr>
          <p:spPr bwMode="auto">
            <a:xfrm>
              <a:off x="2638565" y="4106545"/>
              <a:ext cx="358790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303" name="テキスト ボックス 39"/>
            <p:cNvSpPr txBox="1">
              <a:spLocks noChangeArrowheads="1"/>
            </p:cNvSpPr>
            <p:nvPr/>
          </p:nvSpPr>
          <p:spPr bwMode="auto">
            <a:xfrm>
              <a:off x="1899294" y="4116388"/>
              <a:ext cx="5822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8304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1178113" y="4160520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305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2652854" y="4155758"/>
              <a:ext cx="0" cy="1016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306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1915170" y="4156075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307" name="テキスト ボックス 25"/>
            <p:cNvSpPr txBox="1">
              <a:spLocks noChangeArrowheads="1"/>
            </p:cNvSpPr>
            <p:nvPr/>
          </p:nvSpPr>
          <p:spPr bwMode="auto">
            <a:xfrm>
              <a:off x="1828740" y="4452327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pSp>
          <p:nvGrpSpPr>
            <p:cNvPr id="5" name="グループ化 4"/>
            <p:cNvGrpSpPr/>
            <p:nvPr/>
          </p:nvGrpSpPr>
          <p:grpSpPr>
            <a:xfrm>
              <a:off x="801794" y="3078161"/>
              <a:ext cx="2657354" cy="1424770"/>
              <a:chOff x="801794" y="3078161"/>
              <a:chExt cx="2657354" cy="1424770"/>
            </a:xfrm>
          </p:grpSpPr>
          <p:graphicFrame>
            <p:nvGraphicFramePr>
              <p:cNvPr id="8296" name="オブジェクト 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765532325"/>
                  </p:ext>
                </p:extLst>
              </p:nvPr>
            </p:nvGraphicFramePr>
            <p:xfrm>
              <a:off x="836820" y="3078161"/>
              <a:ext cx="2622328" cy="142477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61" name="Prism 8" r:id="rId13" imgW="5244656" imgH="2849539" progId="Prism8.Document">
                      <p:embed/>
                    </p:oleObj>
                  </mc:Choice>
                  <mc:Fallback>
                    <p:oleObj name="Prism 8" r:id="rId13" imgW="5244656" imgH="2849539" progId="Prism8.Document">
                      <p:embed/>
                      <p:pic>
                        <p:nvPicPr>
                          <p:cNvPr id="0" name="オブジェクト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36820" y="3078161"/>
                            <a:ext cx="2622328" cy="142477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27" name="グループ化 126"/>
              <p:cNvGrpSpPr/>
              <p:nvPr/>
            </p:nvGrpSpPr>
            <p:grpSpPr>
              <a:xfrm>
                <a:off x="801794" y="3895765"/>
                <a:ext cx="317716" cy="207749"/>
                <a:chOff x="4179929" y="3916335"/>
                <a:chExt cx="317716" cy="207749"/>
              </a:xfrm>
            </p:grpSpPr>
            <p:sp>
              <p:nvSpPr>
                <p:cNvPr id="128" name="正方形/長方形 127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29" name="テキスト ボックス 128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15" name="グループ化 14"/>
          <p:cNvGrpSpPr/>
          <p:nvPr/>
        </p:nvGrpSpPr>
        <p:grpSpPr>
          <a:xfrm>
            <a:off x="3048653" y="3894610"/>
            <a:ext cx="3740945" cy="1767001"/>
            <a:chOff x="3048653" y="5091113"/>
            <a:chExt cx="3740945" cy="1767001"/>
          </a:xfrm>
        </p:grpSpPr>
        <p:sp>
          <p:nvSpPr>
            <p:cNvPr id="8270" name="テキスト ボックス 25"/>
            <p:cNvSpPr txBox="1">
              <a:spLocks noChangeArrowheads="1"/>
            </p:cNvSpPr>
            <p:nvPr/>
          </p:nvSpPr>
          <p:spPr bwMode="auto">
            <a:xfrm>
              <a:off x="3805795" y="5091113"/>
              <a:ext cx="195277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(+) His (+)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46" name="グラフ 4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50090922"/>
                </p:ext>
              </p:extLst>
            </p:nvPr>
          </p:nvGraphicFramePr>
          <p:xfrm>
            <a:off x="3048653" y="5493203"/>
            <a:ext cx="1292869" cy="7453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5"/>
            </a:graphicData>
          </a:graphic>
        </p:graphicFrame>
        <p:sp>
          <p:nvSpPr>
            <p:cNvPr id="8273" name="線吹き出し 1 19"/>
            <p:cNvSpPr>
              <a:spLocks/>
            </p:cNvSpPr>
            <p:nvPr/>
          </p:nvSpPr>
          <p:spPr bwMode="auto">
            <a:xfrm>
              <a:off x="3429314" y="6209694"/>
              <a:ext cx="560436" cy="163536"/>
            </a:xfrm>
            <a:prstGeom prst="callout1">
              <a:avLst>
                <a:gd name="adj1" fmla="val 4213"/>
                <a:gd name="adj2" fmla="val 16152"/>
                <a:gd name="adj3" fmla="val -175731"/>
                <a:gd name="adj4" fmla="val 14682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5.7%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sp>
          <p:nvSpPr>
            <p:cNvPr id="8274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3527149" y="5737423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>
                <a:latin typeface="Arial" panose="020B0604020202020204" pitchFamily="34" charset="0"/>
              </a:endParaRPr>
            </a:p>
          </p:txBody>
        </p:sp>
        <p:sp>
          <p:nvSpPr>
            <p:cNvPr id="8275" name="テキスト ボックス 37"/>
            <p:cNvSpPr txBox="1">
              <a:spLocks noChangeArrowheads="1"/>
            </p:cNvSpPr>
            <p:nvPr/>
          </p:nvSpPr>
          <p:spPr bwMode="auto">
            <a:xfrm>
              <a:off x="4503078" y="6293590"/>
              <a:ext cx="357218" cy="200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76" name="テキスト ボックス 38"/>
            <p:cNvSpPr txBox="1">
              <a:spLocks noChangeArrowheads="1"/>
            </p:cNvSpPr>
            <p:nvPr/>
          </p:nvSpPr>
          <p:spPr bwMode="auto">
            <a:xfrm>
              <a:off x="5973254" y="6303749"/>
              <a:ext cx="358806" cy="200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77" name="テキスト ボックス 39"/>
            <p:cNvSpPr txBox="1">
              <a:spLocks noChangeArrowheads="1"/>
            </p:cNvSpPr>
            <p:nvPr/>
          </p:nvSpPr>
          <p:spPr bwMode="auto">
            <a:xfrm>
              <a:off x="5244175" y="6282175"/>
              <a:ext cx="5822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8278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4511015" y="6331699"/>
              <a:ext cx="0" cy="107974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79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5250526" y="6329811"/>
              <a:ext cx="0" cy="107974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80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5981193" y="6345034"/>
              <a:ext cx="0" cy="107974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81" name="テキスト ボックス 25"/>
            <p:cNvSpPr txBox="1">
              <a:spLocks noChangeArrowheads="1"/>
            </p:cNvSpPr>
            <p:nvPr/>
          </p:nvSpPr>
          <p:spPr bwMode="auto">
            <a:xfrm>
              <a:off x="5146554" y="6611893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pSp>
          <p:nvGrpSpPr>
            <p:cNvPr id="7" name="グループ化 6"/>
            <p:cNvGrpSpPr/>
            <p:nvPr/>
          </p:nvGrpSpPr>
          <p:grpSpPr>
            <a:xfrm>
              <a:off x="4132290" y="5241620"/>
              <a:ext cx="2657308" cy="1425490"/>
              <a:chOff x="4132290" y="5241620"/>
              <a:chExt cx="2657308" cy="1425490"/>
            </a:xfrm>
          </p:grpSpPr>
          <p:graphicFrame>
            <p:nvGraphicFramePr>
              <p:cNvPr id="8271" name="オブジェクト 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7088131"/>
                  </p:ext>
                </p:extLst>
              </p:nvPr>
            </p:nvGraphicFramePr>
            <p:xfrm>
              <a:off x="4168890" y="5241620"/>
              <a:ext cx="2620708" cy="14254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62" name="Prism 8" r:id="rId16" imgW="5241415" imgH="2850979" progId="Prism8.Document">
                      <p:embed/>
                    </p:oleObj>
                  </mc:Choice>
                  <mc:Fallback>
                    <p:oleObj name="Prism 8" r:id="rId16" imgW="5241415" imgH="2850979" progId="Prism8.Document">
                      <p:embed/>
                      <p:pic>
                        <p:nvPicPr>
                          <p:cNvPr id="0" name="オブジェクト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68890" y="5241620"/>
                            <a:ext cx="2620708" cy="142549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30" name="グループ化 129"/>
              <p:cNvGrpSpPr/>
              <p:nvPr/>
            </p:nvGrpSpPr>
            <p:grpSpPr>
              <a:xfrm>
                <a:off x="4132290" y="6061245"/>
                <a:ext cx="317716" cy="207749"/>
                <a:chOff x="4179929" y="3916335"/>
                <a:chExt cx="317716" cy="207749"/>
              </a:xfrm>
            </p:grpSpPr>
            <p:sp>
              <p:nvSpPr>
                <p:cNvPr id="131" name="正方形/長方形 130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32" name="テキスト ボックス 131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17" name="グループ化 16"/>
          <p:cNvGrpSpPr/>
          <p:nvPr/>
        </p:nvGrpSpPr>
        <p:grpSpPr>
          <a:xfrm>
            <a:off x="3039131" y="5633188"/>
            <a:ext cx="3750813" cy="1762288"/>
            <a:chOff x="3039131" y="7264400"/>
            <a:chExt cx="3750813" cy="1762288"/>
          </a:xfrm>
        </p:grpSpPr>
        <p:sp>
          <p:nvSpPr>
            <p:cNvPr id="8246" name="テキスト ボックス 25"/>
            <p:cNvSpPr txBox="1">
              <a:spLocks noChangeArrowheads="1"/>
            </p:cNvSpPr>
            <p:nvPr/>
          </p:nvSpPr>
          <p:spPr bwMode="auto">
            <a:xfrm>
              <a:off x="3802263" y="7264400"/>
              <a:ext cx="195277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(+) His (−)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51" name="グラフ 5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92660532"/>
                </p:ext>
              </p:extLst>
            </p:nvPr>
          </p:nvGraphicFramePr>
          <p:xfrm>
            <a:off x="3039131" y="7659160"/>
            <a:ext cx="1292665" cy="74520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8"/>
            </a:graphicData>
          </a:graphic>
        </p:graphicFrame>
        <p:sp>
          <p:nvSpPr>
            <p:cNvPr id="8249" name="線吹き出し 1 19"/>
            <p:cNvSpPr>
              <a:spLocks/>
            </p:cNvSpPr>
            <p:nvPr/>
          </p:nvSpPr>
          <p:spPr bwMode="auto">
            <a:xfrm>
              <a:off x="3499858" y="7505636"/>
              <a:ext cx="560347" cy="163501"/>
            </a:xfrm>
            <a:prstGeom prst="callout1">
              <a:avLst>
                <a:gd name="adj1" fmla="val 101954"/>
                <a:gd name="adj2" fmla="val 26731"/>
                <a:gd name="adj3" fmla="val 207519"/>
                <a:gd name="adj4" fmla="val 29407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3.8%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sp>
          <p:nvSpPr>
            <p:cNvPr id="8250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3532263" y="7918836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>
                <a:latin typeface="Arial" panose="020B0604020202020204" pitchFamily="34" charset="0"/>
              </a:endParaRPr>
            </a:p>
          </p:txBody>
        </p:sp>
        <p:sp>
          <p:nvSpPr>
            <p:cNvPr id="8251" name="テキスト ボックス 37"/>
            <p:cNvSpPr txBox="1">
              <a:spLocks noChangeArrowheads="1"/>
            </p:cNvSpPr>
            <p:nvPr/>
          </p:nvSpPr>
          <p:spPr bwMode="auto">
            <a:xfrm>
              <a:off x="4500331" y="8495179"/>
              <a:ext cx="357161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52" name="テキスト ボックス 38"/>
            <p:cNvSpPr txBox="1">
              <a:spLocks noChangeArrowheads="1"/>
            </p:cNvSpPr>
            <p:nvPr/>
          </p:nvSpPr>
          <p:spPr bwMode="auto">
            <a:xfrm>
              <a:off x="5963786" y="8495179"/>
              <a:ext cx="358749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53" name="テキスト ボックス 39"/>
            <p:cNvSpPr txBox="1">
              <a:spLocks noChangeArrowheads="1"/>
            </p:cNvSpPr>
            <p:nvPr/>
          </p:nvSpPr>
          <p:spPr bwMode="auto">
            <a:xfrm>
              <a:off x="5246270" y="8490734"/>
              <a:ext cx="5822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8254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4514617" y="8528516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55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5252619" y="8520896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56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5984422" y="8528516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57" name="テキスト ボックス 25"/>
            <p:cNvSpPr txBox="1">
              <a:spLocks noChangeArrowheads="1"/>
            </p:cNvSpPr>
            <p:nvPr/>
          </p:nvSpPr>
          <p:spPr bwMode="auto">
            <a:xfrm>
              <a:off x="5154369" y="8780467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pSp>
          <p:nvGrpSpPr>
            <p:cNvPr id="8" name="グループ化 7"/>
            <p:cNvGrpSpPr/>
            <p:nvPr/>
          </p:nvGrpSpPr>
          <p:grpSpPr>
            <a:xfrm>
              <a:off x="4134594" y="7439023"/>
              <a:ext cx="2655350" cy="1454482"/>
              <a:chOff x="4134594" y="7439023"/>
              <a:chExt cx="2655350" cy="1454482"/>
            </a:xfrm>
          </p:grpSpPr>
          <p:graphicFrame>
            <p:nvGraphicFramePr>
              <p:cNvPr id="8247" name="オブジェクト 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25031567"/>
                  </p:ext>
                </p:extLst>
              </p:nvPr>
            </p:nvGraphicFramePr>
            <p:xfrm>
              <a:off x="4169236" y="7439023"/>
              <a:ext cx="2620708" cy="14544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63" name="Prism 8" r:id="rId19" imgW="5241415" imgH="2908964" progId="Prism8.Document">
                      <p:embed/>
                    </p:oleObj>
                  </mc:Choice>
                  <mc:Fallback>
                    <p:oleObj name="Prism 8" r:id="rId19" imgW="5241415" imgH="2908964" progId="Prism8.Document">
                      <p:embed/>
                      <p:pic>
                        <p:nvPicPr>
                          <p:cNvPr id="0" name="オブジェクト 3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69236" y="7439023"/>
                            <a:ext cx="2620708" cy="14544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36" name="グループ化 135"/>
              <p:cNvGrpSpPr/>
              <p:nvPr/>
            </p:nvGrpSpPr>
            <p:grpSpPr>
              <a:xfrm>
                <a:off x="4134594" y="8258236"/>
                <a:ext cx="317716" cy="207749"/>
                <a:chOff x="4179929" y="3916335"/>
                <a:chExt cx="317716" cy="207749"/>
              </a:xfrm>
            </p:grpSpPr>
            <p:sp>
              <p:nvSpPr>
                <p:cNvPr id="137" name="正方形/長方形 136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38" name="テキスト ボックス 137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16" name="グループ化 15"/>
          <p:cNvGrpSpPr/>
          <p:nvPr/>
        </p:nvGrpSpPr>
        <p:grpSpPr>
          <a:xfrm>
            <a:off x="-232710" y="5625250"/>
            <a:ext cx="3724746" cy="1779848"/>
            <a:chOff x="-232710" y="7256462"/>
            <a:chExt cx="3724746" cy="1779848"/>
          </a:xfrm>
        </p:grpSpPr>
        <p:sp>
          <p:nvSpPr>
            <p:cNvPr id="8284" name="テキスト ボックス 25"/>
            <p:cNvSpPr txBox="1">
              <a:spLocks noChangeArrowheads="1"/>
            </p:cNvSpPr>
            <p:nvPr/>
          </p:nvSpPr>
          <p:spPr bwMode="auto">
            <a:xfrm>
              <a:off x="503584" y="7256462"/>
              <a:ext cx="195277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(+) His (−)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(+)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49" name="グラフ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70531192"/>
                </p:ext>
              </p:extLst>
            </p:nvPr>
          </p:nvGraphicFramePr>
          <p:xfrm>
            <a:off x="-232710" y="7660340"/>
            <a:ext cx="1293063" cy="74472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1"/>
            </a:graphicData>
          </a:graphic>
        </p:graphicFrame>
        <p:sp>
          <p:nvSpPr>
            <p:cNvPr id="8286" name="線吹き出し 1 19"/>
            <p:cNvSpPr>
              <a:spLocks/>
            </p:cNvSpPr>
            <p:nvPr/>
          </p:nvSpPr>
          <p:spPr bwMode="auto">
            <a:xfrm>
              <a:off x="81803" y="7518109"/>
              <a:ext cx="560520" cy="163395"/>
            </a:xfrm>
            <a:prstGeom prst="callout1">
              <a:avLst>
                <a:gd name="adj1" fmla="val 125608"/>
                <a:gd name="adj2" fmla="val 34048"/>
                <a:gd name="adj3" fmla="val 250701"/>
                <a:gd name="adj4" fmla="val 38018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22.8%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sp>
          <p:nvSpPr>
            <p:cNvPr id="8288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233285" y="7918836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>
                <a:latin typeface="Arial" panose="020B0604020202020204" pitchFamily="34" charset="0"/>
              </a:endParaRPr>
            </a:p>
          </p:txBody>
        </p:sp>
        <p:sp>
          <p:nvSpPr>
            <p:cNvPr id="8289" name="テキスト ボックス 37"/>
            <p:cNvSpPr txBox="1">
              <a:spLocks noChangeArrowheads="1"/>
            </p:cNvSpPr>
            <p:nvPr/>
          </p:nvSpPr>
          <p:spPr bwMode="auto">
            <a:xfrm>
              <a:off x="1205740" y="8464302"/>
              <a:ext cx="357230" cy="1999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90" name="テキスト ボックス 38"/>
            <p:cNvSpPr txBox="1">
              <a:spLocks noChangeArrowheads="1"/>
            </p:cNvSpPr>
            <p:nvPr/>
          </p:nvSpPr>
          <p:spPr bwMode="auto">
            <a:xfrm>
              <a:off x="2660628" y="8463936"/>
              <a:ext cx="358817" cy="1999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91" name="テキスト ボックス 39"/>
            <p:cNvSpPr txBox="1">
              <a:spLocks noChangeArrowheads="1"/>
            </p:cNvSpPr>
            <p:nvPr/>
          </p:nvSpPr>
          <p:spPr bwMode="auto">
            <a:xfrm>
              <a:off x="1943274" y="8482326"/>
              <a:ext cx="5822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8292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1216209" y="8513957"/>
              <a:ext cx="0" cy="107901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93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2681907" y="8512866"/>
              <a:ext cx="0" cy="101834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94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1954457" y="8516933"/>
              <a:ext cx="0" cy="107901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95" name="テキスト ボックス 25"/>
            <p:cNvSpPr txBox="1">
              <a:spLocks noChangeArrowheads="1"/>
            </p:cNvSpPr>
            <p:nvPr/>
          </p:nvSpPr>
          <p:spPr bwMode="auto">
            <a:xfrm>
              <a:off x="1867750" y="8790089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pSp>
          <p:nvGrpSpPr>
            <p:cNvPr id="9" name="グループ化 8"/>
            <p:cNvGrpSpPr/>
            <p:nvPr/>
          </p:nvGrpSpPr>
          <p:grpSpPr>
            <a:xfrm>
              <a:off x="835699" y="7419255"/>
              <a:ext cx="2656337" cy="1425490"/>
              <a:chOff x="835699" y="7419255"/>
              <a:chExt cx="2656337" cy="1425490"/>
            </a:xfrm>
          </p:grpSpPr>
          <p:graphicFrame>
            <p:nvGraphicFramePr>
              <p:cNvPr id="8282" name="オブジェクト 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14693108"/>
                  </p:ext>
                </p:extLst>
              </p:nvPr>
            </p:nvGraphicFramePr>
            <p:xfrm>
              <a:off x="871328" y="7419255"/>
              <a:ext cx="2620708" cy="14254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64" name="Prism 8" r:id="rId22" imgW="5241415" imgH="2850979" progId="Prism8.Document">
                      <p:embed/>
                    </p:oleObj>
                  </mc:Choice>
                  <mc:Fallback>
                    <p:oleObj name="Prism 8" r:id="rId22" imgW="5241415" imgH="2850979" progId="Prism8.Document">
                      <p:embed/>
                      <p:pic>
                        <p:nvPicPr>
                          <p:cNvPr id="0" name="オブジェクト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71328" y="7419255"/>
                            <a:ext cx="2620708" cy="142549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39" name="グループ化 138"/>
              <p:cNvGrpSpPr/>
              <p:nvPr/>
            </p:nvGrpSpPr>
            <p:grpSpPr>
              <a:xfrm>
                <a:off x="835699" y="8238540"/>
                <a:ext cx="317716" cy="207749"/>
                <a:chOff x="4179929" y="3916335"/>
                <a:chExt cx="317716" cy="207749"/>
              </a:xfrm>
            </p:grpSpPr>
            <p:sp>
              <p:nvSpPr>
                <p:cNvPr id="140" name="正方形/長方形 139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41" name="テキスト ボックス 140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14" name="グループ化 13"/>
          <p:cNvGrpSpPr/>
          <p:nvPr/>
        </p:nvGrpSpPr>
        <p:grpSpPr>
          <a:xfrm>
            <a:off x="-315260" y="3885085"/>
            <a:ext cx="3791913" cy="1768637"/>
            <a:chOff x="-315260" y="5081588"/>
            <a:chExt cx="3791913" cy="1768637"/>
          </a:xfrm>
        </p:grpSpPr>
        <p:sp>
          <p:nvSpPr>
            <p:cNvPr id="8222" name="テキスト ボックス 25"/>
            <p:cNvSpPr txBox="1">
              <a:spLocks noChangeArrowheads="1"/>
            </p:cNvSpPr>
            <p:nvPr/>
          </p:nvSpPr>
          <p:spPr bwMode="auto">
            <a:xfrm>
              <a:off x="495274" y="5081588"/>
              <a:ext cx="1952797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>
                  <a:latin typeface="Arial" panose="020B0604020202020204" pitchFamily="34" charset="0"/>
                </a:rPr>
                <a:t> ATP (+) His (+) 2</a:t>
              </a:r>
              <a:r>
                <a:rPr kumimoji="1" lang="en-US" altLang="ja-JP" sz="1000" b="1" baseline="3000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>
                  <a:latin typeface="Arial" panose="020B0604020202020204" pitchFamily="34" charset="0"/>
                </a:rPr>
                <a:t> ATP (+)</a:t>
              </a:r>
              <a:endParaRPr kumimoji="1" lang="ja-JP" altLang="en-US" sz="1000" b="1">
                <a:latin typeface="Arial" panose="020B0604020202020204" pitchFamily="34" charset="0"/>
              </a:endParaRPr>
            </a:p>
          </p:txBody>
        </p:sp>
        <p:sp>
          <p:nvSpPr>
            <p:cNvPr id="8225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215091" y="5732232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>
                <a:latin typeface="Arial" panose="020B0604020202020204" pitchFamily="34" charset="0"/>
              </a:endParaRPr>
            </a:p>
          </p:txBody>
        </p:sp>
        <p:sp>
          <p:nvSpPr>
            <p:cNvPr id="8226" name="テキスト ボックス 37"/>
            <p:cNvSpPr txBox="1">
              <a:spLocks noChangeArrowheads="1"/>
            </p:cNvSpPr>
            <p:nvPr/>
          </p:nvSpPr>
          <p:spPr bwMode="auto">
            <a:xfrm>
              <a:off x="1172080" y="6305128"/>
              <a:ext cx="357191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27" name="テキスト ボックス 38"/>
            <p:cNvSpPr txBox="1">
              <a:spLocks noChangeArrowheads="1"/>
            </p:cNvSpPr>
            <p:nvPr/>
          </p:nvSpPr>
          <p:spPr bwMode="auto">
            <a:xfrm>
              <a:off x="2654432" y="6306715"/>
              <a:ext cx="358778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8228" name="テキスト ボックス 39"/>
            <p:cNvSpPr txBox="1">
              <a:spLocks noChangeArrowheads="1"/>
            </p:cNvSpPr>
            <p:nvPr/>
          </p:nvSpPr>
          <p:spPr bwMode="auto">
            <a:xfrm>
              <a:off x="1924811" y="6293063"/>
              <a:ext cx="582216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8229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1195893" y="6347990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30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2668720" y="6354340"/>
              <a:ext cx="0" cy="1016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31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1937511" y="6335925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32" name="テキスト ボックス 25"/>
            <p:cNvSpPr txBox="1">
              <a:spLocks noChangeArrowheads="1"/>
            </p:cNvSpPr>
            <p:nvPr/>
          </p:nvSpPr>
          <p:spPr bwMode="auto">
            <a:xfrm>
              <a:off x="1849425" y="6604004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18" name="グラフ 1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33827248"/>
                </p:ext>
              </p:extLst>
            </p:nvPr>
          </p:nvGraphicFramePr>
          <p:xfrm>
            <a:off x="-315260" y="5493203"/>
            <a:ext cx="1292882" cy="7453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4"/>
            </a:graphicData>
          </a:graphic>
        </p:graphicFrame>
        <p:grpSp>
          <p:nvGrpSpPr>
            <p:cNvPr id="6" name="グループ化 5"/>
            <p:cNvGrpSpPr/>
            <p:nvPr/>
          </p:nvGrpSpPr>
          <p:grpSpPr>
            <a:xfrm>
              <a:off x="820459" y="5256211"/>
              <a:ext cx="2656194" cy="1454482"/>
              <a:chOff x="820459" y="5256211"/>
              <a:chExt cx="2656194" cy="1454482"/>
            </a:xfrm>
          </p:grpSpPr>
          <p:graphicFrame>
            <p:nvGraphicFramePr>
              <p:cNvPr id="8223" name="オブジェクト 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46822845"/>
                  </p:ext>
                </p:extLst>
              </p:nvPr>
            </p:nvGraphicFramePr>
            <p:xfrm>
              <a:off x="855945" y="5256211"/>
              <a:ext cx="2620708" cy="14544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65" name="Prism 8" r:id="rId25" imgW="5241415" imgH="2908964" progId="Prism8.Document">
                      <p:embed/>
                    </p:oleObj>
                  </mc:Choice>
                  <mc:Fallback>
                    <p:oleObj name="Prism 8" r:id="rId25" imgW="5241415" imgH="2908964" progId="Prism8.Document">
                      <p:embed/>
                      <p:pic>
                        <p:nvPicPr>
                          <p:cNvPr id="0" name="オブジェクト 2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2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55945" y="5256211"/>
                            <a:ext cx="2620708" cy="14544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33" name="グループ化 132"/>
              <p:cNvGrpSpPr/>
              <p:nvPr/>
            </p:nvGrpSpPr>
            <p:grpSpPr>
              <a:xfrm>
                <a:off x="820459" y="6074580"/>
                <a:ext cx="317716" cy="207749"/>
                <a:chOff x="4179929" y="3916335"/>
                <a:chExt cx="317716" cy="207749"/>
              </a:xfrm>
            </p:grpSpPr>
            <p:sp>
              <p:nvSpPr>
                <p:cNvPr id="134" name="正方形/長方形 133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35" name="テキスト ボックス 134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  <p:sp>
          <p:nvSpPr>
            <p:cNvPr id="8224" name="線吹き出し 1 19"/>
            <p:cNvSpPr>
              <a:spLocks/>
            </p:cNvSpPr>
            <p:nvPr/>
          </p:nvSpPr>
          <p:spPr bwMode="auto">
            <a:xfrm>
              <a:off x="141154" y="6186590"/>
              <a:ext cx="560393" cy="163501"/>
            </a:xfrm>
            <a:prstGeom prst="callout1">
              <a:avLst>
                <a:gd name="adj1" fmla="val 26319"/>
                <a:gd name="adj2" fmla="val 38069"/>
                <a:gd name="adj3" fmla="val -90787"/>
                <a:gd name="adj4" fmla="val 25903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27.4%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</p:grpSp>
      <p:sp>
        <p:nvSpPr>
          <p:cNvPr id="147" name="テキスト ボックス 15"/>
          <p:cNvSpPr>
            <a:spLocks noChangeArrowheads="1"/>
          </p:cNvSpPr>
          <p:nvPr/>
        </p:nvSpPr>
        <p:spPr bwMode="auto">
          <a:xfrm>
            <a:off x="44450" y="34925"/>
            <a:ext cx="2418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1800" dirty="0">
                <a:solidFill>
                  <a:srgbClr val="000000"/>
                </a:solidFill>
              </a:rPr>
              <a:t>Supplementary Figure 3</a:t>
            </a:r>
            <a:endParaRPr lang="ja-JP" altLang="en-US" sz="1800" dirty="0">
              <a:solidFill>
                <a:srgbClr val="000000"/>
              </a:solidFill>
              <a:sym typeface="ＭＳ Ｐゴシック" panose="020B0600070205080204" pitchFamily="50" charset="-128"/>
            </a:endParaRPr>
          </a:p>
        </p:txBody>
      </p:sp>
      <p:sp>
        <p:nvSpPr>
          <p:cNvPr id="150" name="テキスト ボックス 149"/>
          <p:cNvSpPr txBox="1"/>
          <p:nvPr/>
        </p:nvSpPr>
        <p:spPr>
          <a:xfrm>
            <a:off x="332785" y="7310577"/>
            <a:ext cx="6336440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b="1" dirty="0"/>
              <a:t>Supplementary Figure 3. Representative traces of a single cell’s [Ca</a:t>
            </a:r>
            <a:r>
              <a:rPr lang="en-US" altLang="ja-JP" sz="1050" b="1" baseline="30000" dirty="0"/>
              <a:t>2+</a:t>
            </a:r>
            <a:r>
              <a:rPr lang="en-US" altLang="ja-JP" sz="1050" b="1" dirty="0"/>
              <a:t>]</a:t>
            </a:r>
            <a:r>
              <a:rPr lang="en-US" altLang="ja-JP" sz="1050" b="1" baseline="-25000" dirty="0" err="1"/>
              <a:t>i</a:t>
            </a:r>
            <a:r>
              <a:rPr lang="en-US" altLang="ja-JP" sz="1050" b="1" dirty="0"/>
              <a:t> changes to ATP before and after a transient stimulation of histamine in NHEKs</a:t>
            </a:r>
            <a:endParaRPr lang="ja-JP" altLang="ja-JP" sz="1050" dirty="0"/>
          </a:p>
          <a:p>
            <a:r>
              <a:rPr lang="en-US" altLang="ja-JP" sz="1050" dirty="0"/>
              <a:t>Fura-2AM Ca</a:t>
            </a:r>
            <a:r>
              <a:rPr lang="en-US" altLang="ja-JP" sz="1050" baseline="30000" dirty="0"/>
              <a:t>2+ </a:t>
            </a:r>
            <a:r>
              <a:rPr lang="en-US" altLang="ja-JP" sz="1050" dirty="0"/>
              <a:t>imaging was used to assess the effect of histamine on [Ca</a:t>
            </a:r>
            <a:r>
              <a:rPr lang="en-US" altLang="ja-JP" sz="1050" baseline="30000" dirty="0"/>
              <a:t>2+</a:t>
            </a:r>
            <a:r>
              <a:rPr lang="en-US" altLang="ja-JP" sz="1050" dirty="0"/>
              <a:t>]</a:t>
            </a:r>
            <a:r>
              <a:rPr lang="en-US" altLang="ja-JP" sz="1050" baseline="-25000" dirty="0" err="1"/>
              <a:t>i</a:t>
            </a:r>
            <a:r>
              <a:rPr lang="en-US" altLang="ja-JP" sz="1050" dirty="0"/>
              <a:t> evoked by administering ATP. (A–H) Typical recording [Ca</a:t>
            </a:r>
            <a:r>
              <a:rPr lang="en-US" altLang="ja-JP" sz="1050" baseline="30000" dirty="0"/>
              <a:t>2+</a:t>
            </a:r>
            <a:r>
              <a:rPr lang="en-US" altLang="ja-JP" sz="1050" dirty="0"/>
              <a:t>]</a:t>
            </a:r>
            <a:r>
              <a:rPr lang="en-US" altLang="ja-JP" sz="1050" baseline="-25000" dirty="0" err="1"/>
              <a:t>i</a:t>
            </a:r>
            <a:r>
              <a:rPr lang="en-US" altLang="ja-JP" sz="1050" dirty="0"/>
              <a:t> traces of a single cell in the 8 groups shown in Supplementary Table 1B are indicated. The typical traces were normalized at the mean of each baseline value (calculated from 1 min prior to the first ATP application). For the ratio calculation, the 1-min baseline value before each drug application was used. A ratio of 1.2 or higher was considered to be a positive reaction. The pie charts indicate the percentage of cells that correspond to each group. (+) indicates a positive reaction with a ratio of 1.2 or more after drug stimulation, and (−) indicates a negative reaction with a ratio of less than 1.2. The broken line indicates a ratio of 1.2. Fura-2AM, fura-2 </a:t>
            </a:r>
            <a:r>
              <a:rPr lang="en-US" altLang="ja-JP" sz="1050" dirty="0" err="1"/>
              <a:t>acetoxymethyl</a:t>
            </a:r>
            <a:r>
              <a:rPr lang="en-US" altLang="ja-JP" sz="1050" dirty="0"/>
              <a:t> ester. His, histamine.</a:t>
            </a:r>
            <a:endParaRPr lang="ja-JP" altLang="ja-JP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テキスト ボックス 12"/>
          <p:cNvSpPr>
            <a:spLocks noChangeArrowheads="1"/>
          </p:cNvSpPr>
          <p:nvPr/>
        </p:nvSpPr>
        <p:spPr bwMode="auto">
          <a:xfrm>
            <a:off x="188913" y="400050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A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249" name="テキスト ボックス 12"/>
          <p:cNvSpPr>
            <a:spLocks noChangeArrowheads="1"/>
          </p:cNvSpPr>
          <p:nvPr/>
        </p:nvSpPr>
        <p:spPr bwMode="auto">
          <a:xfrm>
            <a:off x="3500438" y="425450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B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250" name="テキスト ボックス 12"/>
          <p:cNvSpPr>
            <a:spLocks noChangeArrowheads="1"/>
          </p:cNvSpPr>
          <p:nvPr/>
        </p:nvSpPr>
        <p:spPr bwMode="auto">
          <a:xfrm>
            <a:off x="188913" y="2551113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C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251" name="テキスト ボックス 12"/>
          <p:cNvSpPr>
            <a:spLocks noChangeArrowheads="1"/>
          </p:cNvSpPr>
          <p:nvPr/>
        </p:nvSpPr>
        <p:spPr bwMode="auto">
          <a:xfrm>
            <a:off x="3500438" y="2576513"/>
            <a:ext cx="370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D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252" name="テキスト ボックス 12"/>
          <p:cNvSpPr>
            <a:spLocks noChangeArrowheads="1"/>
          </p:cNvSpPr>
          <p:nvPr/>
        </p:nvSpPr>
        <p:spPr bwMode="auto">
          <a:xfrm>
            <a:off x="188913" y="4703763"/>
            <a:ext cx="3561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000" b="1" dirty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E</a:t>
            </a:r>
            <a:endParaRPr lang="ja-JP" altLang="en-US" sz="2000" b="1" dirty="0">
              <a:solidFill>
                <a:srgbClr val="0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3060334" y="607753"/>
            <a:ext cx="3698638" cy="1804097"/>
            <a:chOff x="3060334" y="782638"/>
            <a:chExt cx="3698638" cy="1804097"/>
          </a:xfrm>
        </p:grpSpPr>
        <p:sp>
          <p:nvSpPr>
            <p:cNvPr id="10293" name="テキスト ボックス 25"/>
            <p:cNvSpPr txBox="1">
              <a:spLocks noChangeArrowheads="1"/>
            </p:cNvSpPr>
            <p:nvPr/>
          </p:nvSpPr>
          <p:spPr bwMode="auto">
            <a:xfrm>
              <a:off x="3800307" y="782638"/>
              <a:ext cx="261001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 His-CPM (−)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ATP-CPM (−)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23" name="グラフ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791996"/>
                </p:ext>
              </p:extLst>
            </p:nvPr>
          </p:nvGraphicFramePr>
          <p:xfrm>
            <a:off x="3060334" y="1208087"/>
            <a:ext cx="1292838" cy="74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296" name="線吹き出し 1 19"/>
            <p:cNvSpPr>
              <a:spLocks/>
            </p:cNvSpPr>
            <p:nvPr/>
          </p:nvSpPr>
          <p:spPr bwMode="auto">
            <a:xfrm>
              <a:off x="3477032" y="1066615"/>
              <a:ext cx="572578" cy="159162"/>
            </a:xfrm>
            <a:prstGeom prst="callout1">
              <a:avLst>
                <a:gd name="adj1" fmla="val 117621"/>
                <a:gd name="adj2" fmla="val 61743"/>
                <a:gd name="adj3" fmla="val 256579"/>
                <a:gd name="adj4" fmla="val 6272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31.1%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sp>
          <p:nvSpPr>
            <p:cNvPr id="10297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3503679" y="1426362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 dirty="0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 dirty="0">
                <a:latin typeface="Arial" panose="020B0604020202020204" pitchFamily="34" charset="0"/>
              </a:endParaRPr>
            </a:p>
          </p:txBody>
        </p:sp>
        <p:sp>
          <p:nvSpPr>
            <p:cNvPr id="10298" name="テキスト ボックス 25"/>
            <p:cNvSpPr txBox="1">
              <a:spLocks noChangeArrowheads="1"/>
            </p:cNvSpPr>
            <p:nvPr/>
          </p:nvSpPr>
          <p:spPr bwMode="auto">
            <a:xfrm>
              <a:off x="5127538" y="2340514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10299" name="テキスト ボックス 37"/>
            <p:cNvSpPr txBox="1">
              <a:spLocks noChangeArrowheads="1"/>
            </p:cNvSpPr>
            <p:nvPr/>
          </p:nvSpPr>
          <p:spPr bwMode="auto">
            <a:xfrm>
              <a:off x="4482093" y="2022682"/>
              <a:ext cx="357209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10300" name="テキスト ボックス 38"/>
            <p:cNvSpPr txBox="1">
              <a:spLocks noChangeArrowheads="1"/>
            </p:cNvSpPr>
            <p:nvPr/>
          </p:nvSpPr>
          <p:spPr bwMode="auto">
            <a:xfrm>
              <a:off x="5950403" y="2014427"/>
              <a:ext cx="358797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10301" name="テキスト ボックス 39"/>
            <p:cNvSpPr txBox="1">
              <a:spLocks noChangeArrowheads="1"/>
            </p:cNvSpPr>
            <p:nvPr/>
          </p:nvSpPr>
          <p:spPr bwMode="auto">
            <a:xfrm>
              <a:off x="5215719" y="2016967"/>
              <a:ext cx="5822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10302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4482093" y="2067132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03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5222069" y="2056655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04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5953579" y="2058877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97" name="グループ化 96"/>
            <p:cNvGrpSpPr/>
            <p:nvPr/>
          </p:nvGrpSpPr>
          <p:grpSpPr>
            <a:xfrm>
              <a:off x="5083022" y="1259770"/>
              <a:ext cx="1431035" cy="200025"/>
              <a:chOff x="1781950" y="1131750"/>
              <a:chExt cx="1431035" cy="200025"/>
            </a:xfrm>
          </p:grpSpPr>
          <p:sp>
            <p:nvSpPr>
              <p:cNvPr id="98" name="正方形/長方形 97"/>
              <p:cNvSpPr/>
              <p:nvPr/>
            </p:nvSpPr>
            <p:spPr bwMode="auto">
              <a:xfrm>
                <a:off x="1883093" y="1131750"/>
                <a:ext cx="1235075" cy="2000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700" kern="100" dirty="0" err="1">
                    <a:cs typeface="Arial" panose="020B0604020202020204" pitchFamily="34" charset="0"/>
                  </a:rPr>
                  <a:t>Chlorpheniramine</a:t>
                </a:r>
                <a:r>
                  <a:rPr lang="en-US" altLang="ja-JP" sz="700" kern="100" dirty="0">
                    <a:cs typeface="Arial" panose="020B0604020202020204" pitchFamily="34" charset="0"/>
                  </a:rPr>
                  <a:t> maleate</a:t>
                </a:r>
                <a:endParaRPr lang="ja-JP" altLang="en-US" sz="700" dirty="0">
                  <a:cs typeface="Arial" panose="020B0604020202020204" pitchFamily="34" charset="0"/>
                </a:endParaRPr>
              </a:p>
            </p:txBody>
          </p:sp>
          <p:cxnSp>
            <p:nvCxnSpPr>
              <p:cNvPr id="99" name="直線コネクタ 84"/>
              <p:cNvCxnSpPr>
                <a:cxnSpLocks noChangeShapeType="1"/>
              </p:cNvCxnSpPr>
              <p:nvPr/>
            </p:nvCxnSpPr>
            <p:spPr bwMode="auto">
              <a:xfrm>
                <a:off x="1781950" y="1320345"/>
                <a:ext cx="1431035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5" name="グループ化 4"/>
            <p:cNvGrpSpPr/>
            <p:nvPr/>
          </p:nvGrpSpPr>
          <p:grpSpPr>
            <a:xfrm>
              <a:off x="4101810" y="973135"/>
              <a:ext cx="2657162" cy="1453762"/>
              <a:chOff x="4101810" y="973135"/>
              <a:chExt cx="2657162" cy="1453762"/>
            </a:xfrm>
          </p:grpSpPr>
          <p:graphicFrame>
            <p:nvGraphicFramePr>
              <p:cNvPr id="10294" name="オブジェクト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12044135"/>
                  </p:ext>
                </p:extLst>
              </p:nvPr>
            </p:nvGraphicFramePr>
            <p:xfrm>
              <a:off x="4138264" y="973135"/>
              <a:ext cx="2620708" cy="14537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78" name="Prism 8" r:id="rId4" imgW="5241415" imgH="2907524" progId="Prism8.Document">
                      <p:embed/>
                    </p:oleObj>
                  </mc:Choice>
                  <mc:Fallback>
                    <p:oleObj name="Prism 8" r:id="rId4" imgW="5241415" imgH="2907524" progId="Prism8.Document">
                      <p:embed/>
                      <p:pic>
                        <p:nvPicPr>
                          <p:cNvPr id="0" name="オブジェクト 4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38264" y="973135"/>
                            <a:ext cx="2620708" cy="145376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03" name="グループ化 102"/>
              <p:cNvGrpSpPr/>
              <p:nvPr/>
            </p:nvGrpSpPr>
            <p:grpSpPr>
              <a:xfrm>
                <a:off x="4101810" y="1791121"/>
                <a:ext cx="317716" cy="207749"/>
                <a:chOff x="4179929" y="3916335"/>
                <a:chExt cx="317716" cy="207749"/>
              </a:xfrm>
            </p:grpSpPr>
            <p:sp>
              <p:nvSpPr>
                <p:cNvPr id="104" name="正方形/長方形 103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05" name="テキスト ボックス 104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2" name="グループ化 1"/>
          <p:cNvGrpSpPr/>
          <p:nvPr/>
        </p:nvGrpSpPr>
        <p:grpSpPr>
          <a:xfrm>
            <a:off x="-243255" y="607753"/>
            <a:ext cx="3710564" cy="1802510"/>
            <a:chOff x="-243255" y="782638"/>
            <a:chExt cx="3710564" cy="1802510"/>
          </a:xfrm>
        </p:grpSpPr>
        <p:graphicFrame>
          <p:nvGraphicFramePr>
            <p:cNvPr id="22" name="グラフ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27596074"/>
                </p:ext>
              </p:extLst>
            </p:nvPr>
          </p:nvGraphicFramePr>
          <p:xfrm>
            <a:off x="-243255" y="1200241"/>
            <a:ext cx="1292510" cy="74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10306" name="テキスト ボックス 25"/>
            <p:cNvSpPr txBox="1">
              <a:spLocks noChangeArrowheads="1"/>
            </p:cNvSpPr>
            <p:nvPr/>
          </p:nvSpPr>
          <p:spPr bwMode="auto">
            <a:xfrm>
              <a:off x="492656" y="782638"/>
              <a:ext cx="261001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(−) His-CPM (−)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ATP-CPM (+)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10308" name="線吹き出し 1 19"/>
            <p:cNvSpPr>
              <a:spLocks/>
            </p:cNvSpPr>
            <p:nvPr/>
          </p:nvSpPr>
          <p:spPr bwMode="auto">
            <a:xfrm>
              <a:off x="260780" y="1043755"/>
              <a:ext cx="522187" cy="144462"/>
            </a:xfrm>
            <a:prstGeom prst="callout1">
              <a:avLst>
                <a:gd name="adj1" fmla="val 125690"/>
                <a:gd name="adj2" fmla="val 38322"/>
                <a:gd name="adj3" fmla="val 219376"/>
                <a:gd name="adj4" fmla="val 32747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5.5%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sp>
          <p:nvSpPr>
            <p:cNvPr id="10309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196673" y="1458148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>
                <a:latin typeface="Arial" panose="020B0604020202020204" pitchFamily="34" charset="0"/>
              </a:endParaRPr>
            </a:p>
          </p:txBody>
        </p:sp>
        <p:sp>
          <p:nvSpPr>
            <p:cNvPr id="10310" name="テキスト ボックス 37"/>
            <p:cNvSpPr txBox="1">
              <a:spLocks noChangeArrowheads="1"/>
            </p:cNvSpPr>
            <p:nvPr/>
          </p:nvSpPr>
          <p:spPr bwMode="auto">
            <a:xfrm>
              <a:off x="1158673" y="2002045"/>
              <a:ext cx="357119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10311" name="テキスト ボックス 38"/>
            <p:cNvSpPr txBox="1">
              <a:spLocks noChangeArrowheads="1"/>
            </p:cNvSpPr>
            <p:nvPr/>
          </p:nvSpPr>
          <p:spPr bwMode="auto">
            <a:xfrm>
              <a:off x="2643979" y="2000140"/>
              <a:ext cx="358706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10312" name="テキスト ボックス 39"/>
            <p:cNvSpPr txBox="1">
              <a:spLocks noChangeArrowheads="1"/>
            </p:cNvSpPr>
            <p:nvPr/>
          </p:nvSpPr>
          <p:spPr bwMode="auto">
            <a:xfrm>
              <a:off x="1895940" y="2003315"/>
              <a:ext cx="5822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10313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1174545" y="2051257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14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2659851" y="2054115"/>
              <a:ext cx="0" cy="1016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15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1900702" y="2047765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316" name="テキスト ボックス 25"/>
            <p:cNvSpPr txBox="1">
              <a:spLocks noChangeArrowheads="1"/>
            </p:cNvSpPr>
            <p:nvPr/>
          </p:nvSpPr>
          <p:spPr bwMode="auto">
            <a:xfrm>
              <a:off x="1838596" y="2338927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1781950" y="1131750"/>
              <a:ext cx="1431035" cy="200025"/>
              <a:chOff x="1781950" y="1131750"/>
              <a:chExt cx="1431035" cy="200025"/>
            </a:xfrm>
          </p:grpSpPr>
          <p:sp>
            <p:nvSpPr>
              <p:cNvPr id="84" name="正方形/長方形 83"/>
              <p:cNvSpPr/>
              <p:nvPr/>
            </p:nvSpPr>
            <p:spPr bwMode="auto">
              <a:xfrm>
                <a:off x="1883093" y="1131750"/>
                <a:ext cx="1235075" cy="2000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700" kern="100" dirty="0" err="1">
                    <a:cs typeface="Arial" panose="020B0604020202020204" pitchFamily="34" charset="0"/>
                  </a:rPr>
                  <a:t>Chlorpheniramine</a:t>
                </a:r>
                <a:r>
                  <a:rPr lang="en-US" altLang="ja-JP" sz="700" kern="100" dirty="0">
                    <a:cs typeface="Arial" panose="020B0604020202020204" pitchFamily="34" charset="0"/>
                  </a:rPr>
                  <a:t> maleate</a:t>
                </a:r>
                <a:endParaRPr lang="ja-JP" altLang="en-US" sz="700" dirty="0">
                  <a:cs typeface="Arial" panose="020B0604020202020204" pitchFamily="34" charset="0"/>
                </a:endParaRPr>
              </a:p>
            </p:txBody>
          </p:sp>
          <p:cxnSp>
            <p:nvCxnSpPr>
              <p:cNvPr id="10264" name="直線コネクタ 84"/>
              <p:cNvCxnSpPr>
                <a:cxnSpLocks noChangeShapeType="1"/>
              </p:cNvCxnSpPr>
              <p:nvPr/>
            </p:nvCxnSpPr>
            <p:spPr bwMode="auto">
              <a:xfrm>
                <a:off x="1781950" y="1320345"/>
                <a:ext cx="1431035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4" name="グループ化 3"/>
            <p:cNvGrpSpPr/>
            <p:nvPr/>
          </p:nvGrpSpPr>
          <p:grpSpPr>
            <a:xfrm>
              <a:off x="802915" y="962024"/>
              <a:ext cx="2664394" cy="1457325"/>
              <a:chOff x="802915" y="962024"/>
              <a:chExt cx="2664394" cy="1457325"/>
            </a:xfrm>
          </p:grpSpPr>
          <p:pic>
            <p:nvPicPr>
              <p:cNvPr id="10307" name="図 7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409" y="962024"/>
                <a:ext cx="2628900" cy="14573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106" name="グループ化 105"/>
              <p:cNvGrpSpPr/>
              <p:nvPr/>
            </p:nvGrpSpPr>
            <p:grpSpPr>
              <a:xfrm>
                <a:off x="802915" y="1781720"/>
                <a:ext cx="317716" cy="207749"/>
                <a:chOff x="4179929" y="3916335"/>
                <a:chExt cx="317716" cy="207749"/>
              </a:xfrm>
            </p:grpSpPr>
            <p:sp>
              <p:nvSpPr>
                <p:cNvPr id="107" name="正方形/長方形 106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08" name="テキスト ボックス 107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10" name="グループ化 9"/>
          <p:cNvGrpSpPr/>
          <p:nvPr/>
        </p:nvGrpSpPr>
        <p:grpSpPr>
          <a:xfrm>
            <a:off x="3069858" y="2773463"/>
            <a:ext cx="3691278" cy="1802623"/>
            <a:chOff x="3069858" y="2932113"/>
            <a:chExt cx="3691278" cy="1802623"/>
          </a:xfrm>
        </p:grpSpPr>
        <p:graphicFrame>
          <p:nvGraphicFramePr>
            <p:cNvPr id="25" name="グラフ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6108580"/>
                </p:ext>
              </p:extLst>
            </p:nvPr>
          </p:nvGraphicFramePr>
          <p:xfrm>
            <a:off x="3069858" y="3351567"/>
            <a:ext cx="1292497" cy="7448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0318" name="テキスト ボックス 25"/>
            <p:cNvSpPr txBox="1">
              <a:spLocks noChangeArrowheads="1"/>
            </p:cNvSpPr>
            <p:nvPr/>
          </p:nvSpPr>
          <p:spPr bwMode="auto">
            <a:xfrm>
              <a:off x="3796427" y="2932113"/>
              <a:ext cx="261001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(+) His-CPM (−)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ATP-CPM (+)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10320" name="線吹き出し 1 19"/>
            <p:cNvSpPr>
              <a:spLocks/>
            </p:cNvSpPr>
            <p:nvPr/>
          </p:nvSpPr>
          <p:spPr bwMode="auto">
            <a:xfrm>
              <a:off x="3412639" y="3219145"/>
              <a:ext cx="577423" cy="141992"/>
            </a:xfrm>
            <a:prstGeom prst="callout1">
              <a:avLst>
                <a:gd name="adj1" fmla="val 135527"/>
                <a:gd name="adj2" fmla="val 23590"/>
                <a:gd name="adj3" fmla="val 254023"/>
                <a:gd name="adj4" fmla="val 31593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57.7%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sp>
          <p:nvSpPr>
            <p:cNvPr id="10321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3506010" y="3589753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>
                <a:latin typeface="Arial" panose="020B0604020202020204" pitchFamily="34" charset="0"/>
              </a:endParaRPr>
            </a:p>
          </p:txBody>
        </p:sp>
        <p:sp>
          <p:nvSpPr>
            <p:cNvPr id="10322" name="テキスト ボックス 37"/>
            <p:cNvSpPr txBox="1">
              <a:spLocks noChangeArrowheads="1"/>
            </p:cNvSpPr>
            <p:nvPr/>
          </p:nvSpPr>
          <p:spPr bwMode="auto">
            <a:xfrm>
              <a:off x="4463740" y="4175014"/>
              <a:ext cx="357116" cy="199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10323" name="テキスト ボックス 38"/>
            <p:cNvSpPr txBox="1">
              <a:spLocks noChangeArrowheads="1"/>
            </p:cNvSpPr>
            <p:nvPr/>
          </p:nvSpPr>
          <p:spPr bwMode="auto">
            <a:xfrm>
              <a:off x="5942878" y="4165489"/>
              <a:ext cx="358702" cy="199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10324" name="テキスト ボックス 39"/>
            <p:cNvSpPr txBox="1">
              <a:spLocks noChangeArrowheads="1"/>
            </p:cNvSpPr>
            <p:nvPr/>
          </p:nvSpPr>
          <p:spPr bwMode="auto">
            <a:xfrm>
              <a:off x="5213579" y="4178187"/>
              <a:ext cx="5822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10325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4482786" y="4227374"/>
              <a:ext cx="0" cy="107894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26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5953988" y="4222609"/>
              <a:ext cx="0" cy="103133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27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5223102" y="4221027"/>
              <a:ext cx="0" cy="107894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328" name="テキスト ボックス 25"/>
            <p:cNvSpPr txBox="1">
              <a:spLocks noChangeArrowheads="1"/>
            </p:cNvSpPr>
            <p:nvPr/>
          </p:nvSpPr>
          <p:spPr bwMode="auto">
            <a:xfrm>
              <a:off x="5144754" y="4488515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pSp>
          <p:nvGrpSpPr>
            <p:cNvPr id="100" name="グループ化 99"/>
            <p:cNvGrpSpPr/>
            <p:nvPr/>
          </p:nvGrpSpPr>
          <p:grpSpPr>
            <a:xfrm>
              <a:off x="5083022" y="3199710"/>
              <a:ext cx="1431035" cy="200025"/>
              <a:chOff x="1781950" y="1131750"/>
              <a:chExt cx="1431035" cy="200025"/>
            </a:xfrm>
          </p:grpSpPr>
          <p:sp>
            <p:nvSpPr>
              <p:cNvPr id="101" name="正方形/長方形 100"/>
              <p:cNvSpPr/>
              <p:nvPr/>
            </p:nvSpPr>
            <p:spPr bwMode="auto">
              <a:xfrm>
                <a:off x="1883093" y="1131750"/>
                <a:ext cx="1235075" cy="2000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700" kern="100" dirty="0" err="1">
                    <a:cs typeface="Arial" panose="020B0604020202020204" pitchFamily="34" charset="0"/>
                  </a:rPr>
                  <a:t>Chlorpheniramine</a:t>
                </a:r>
                <a:r>
                  <a:rPr lang="en-US" altLang="ja-JP" sz="700" kern="100" dirty="0">
                    <a:cs typeface="Arial" panose="020B0604020202020204" pitchFamily="34" charset="0"/>
                  </a:rPr>
                  <a:t> maleate</a:t>
                </a:r>
                <a:endParaRPr lang="ja-JP" altLang="en-US" sz="700" dirty="0">
                  <a:cs typeface="Arial" panose="020B0604020202020204" pitchFamily="34" charset="0"/>
                </a:endParaRPr>
              </a:p>
            </p:txBody>
          </p:sp>
          <p:cxnSp>
            <p:nvCxnSpPr>
              <p:cNvPr id="102" name="直線コネクタ 84"/>
              <p:cNvCxnSpPr>
                <a:cxnSpLocks noChangeShapeType="1"/>
              </p:cNvCxnSpPr>
              <p:nvPr/>
            </p:nvCxnSpPr>
            <p:spPr bwMode="auto">
              <a:xfrm>
                <a:off x="1781950" y="1320345"/>
                <a:ext cx="1431035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6" name="グループ化 5"/>
            <p:cNvGrpSpPr/>
            <p:nvPr/>
          </p:nvGrpSpPr>
          <p:grpSpPr>
            <a:xfrm>
              <a:off x="4103715" y="3126348"/>
              <a:ext cx="2657421" cy="1454482"/>
              <a:chOff x="4103715" y="3126348"/>
              <a:chExt cx="2657421" cy="1454482"/>
            </a:xfrm>
          </p:grpSpPr>
          <p:graphicFrame>
            <p:nvGraphicFramePr>
              <p:cNvPr id="10319" name="オブジェクト 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7661161"/>
                  </p:ext>
                </p:extLst>
              </p:nvPr>
            </p:nvGraphicFramePr>
            <p:xfrm>
              <a:off x="4140428" y="3126348"/>
              <a:ext cx="2620708" cy="14544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79" name="Prism 8" r:id="rId9" imgW="5241415" imgH="2908964" progId="Prism8.Document">
                      <p:embed/>
                    </p:oleObj>
                  </mc:Choice>
                  <mc:Fallback>
                    <p:oleObj name="Prism 8" r:id="rId9" imgW="5241415" imgH="2908964" progId="Prism8.Document">
                      <p:embed/>
                      <p:pic>
                        <p:nvPicPr>
                          <p:cNvPr id="0" name="オブジェクト 9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40428" y="3126348"/>
                            <a:ext cx="2620708" cy="14544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09" name="グループ化 108"/>
              <p:cNvGrpSpPr/>
              <p:nvPr/>
            </p:nvGrpSpPr>
            <p:grpSpPr>
              <a:xfrm>
                <a:off x="4103715" y="3945556"/>
                <a:ext cx="317716" cy="207749"/>
                <a:chOff x="4179929" y="3916335"/>
                <a:chExt cx="317716" cy="207749"/>
              </a:xfrm>
            </p:grpSpPr>
            <p:sp>
              <p:nvSpPr>
                <p:cNvPr id="110" name="正方形/長方形 109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11" name="テキスト ボックス 110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11" name="グループ化 10"/>
          <p:cNvGrpSpPr/>
          <p:nvPr/>
        </p:nvGrpSpPr>
        <p:grpSpPr>
          <a:xfrm>
            <a:off x="-230555" y="2771875"/>
            <a:ext cx="3700174" cy="1777110"/>
            <a:chOff x="-230555" y="2930525"/>
            <a:chExt cx="3700174" cy="1777110"/>
          </a:xfrm>
        </p:grpSpPr>
        <p:sp>
          <p:nvSpPr>
            <p:cNvPr id="10269" name="テキスト ボックス 25"/>
            <p:cNvSpPr txBox="1">
              <a:spLocks noChangeArrowheads="1"/>
            </p:cNvSpPr>
            <p:nvPr/>
          </p:nvSpPr>
          <p:spPr bwMode="auto">
            <a:xfrm>
              <a:off x="496651" y="2930525"/>
              <a:ext cx="261001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>
                  <a:latin typeface="Arial" panose="020B0604020202020204" pitchFamily="34" charset="0"/>
                </a:rPr>
                <a:t> ATP (+) His-CPM (+) 2</a:t>
              </a:r>
              <a:r>
                <a:rPr kumimoji="1" lang="en-US" altLang="ja-JP" sz="1000" b="1" baseline="3000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>
                  <a:latin typeface="Arial" panose="020B0604020202020204" pitchFamily="34" charset="0"/>
                </a:rPr>
                <a:t> ATP-CPM (+)</a:t>
              </a:r>
              <a:endParaRPr kumimoji="1" lang="ja-JP" altLang="en-US" sz="1000" b="1">
                <a:latin typeface="Arial" panose="020B0604020202020204" pitchFamily="34" charset="0"/>
              </a:endParaRPr>
            </a:p>
          </p:txBody>
        </p:sp>
        <p:graphicFrame>
          <p:nvGraphicFramePr>
            <p:cNvPr id="24" name="グラフ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71375224"/>
                </p:ext>
              </p:extLst>
            </p:nvPr>
          </p:nvGraphicFramePr>
          <p:xfrm>
            <a:off x="-230555" y="3347080"/>
            <a:ext cx="1292872" cy="74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sp>
          <p:nvSpPr>
            <p:cNvPr id="10272" name="線吹き出し 1 19"/>
            <p:cNvSpPr>
              <a:spLocks/>
            </p:cNvSpPr>
            <p:nvPr/>
          </p:nvSpPr>
          <p:spPr bwMode="auto">
            <a:xfrm>
              <a:off x="260780" y="3967955"/>
              <a:ext cx="522332" cy="144463"/>
            </a:xfrm>
            <a:prstGeom prst="callout1">
              <a:avLst>
                <a:gd name="adj1" fmla="val 13139"/>
                <a:gd name="adj2" fmla="val 56000"/>
                <a:gd name="adj3" fmla="val -68226"/>
                <a:gd name="adj4" fmla="val 59963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0.3%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sp>
          <p:nvSpPr>
            <p:cNvPr id="10273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207165" y="3577460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 dirty="0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 dirty="0">
                <a:latin typeface="Arial" panose="020B0604020202020204" pitchFamily="34" charset="0"/>
              </a:endParaRPr>
            </a:p>
          </p:txBody>
        </p:sp>
        <p:sp>
          <p:nvSpPr>
            <p:cNvPr id="10274" name="テキスト ボックス 37"/>
            <p:cNvSpPr txBox="1">
              <a:spLocks noChangeArrowheads="1"/>
            </p:cNvSpPr>
            <p:nvPr/>
          </p:nvSpPr>
          <p:spPr bwMode="auto">
            <a:xfrm>
              <a:off x="1181220" y="4143780"/>
              <a:ext cx="357218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 dirty="0">
                  <a:latin typeface="Arial" panose="020B0604020202020204" pitchFamily="34" charset="0"/>
                </a:rPr>
                <a:t>ATP</a:t>
              </a:r>
              <a:endParaRPr kumimoji="1" lang="ja-JP" altLang="en-US" sz="700" dirty="0">
                <a:latin typeface="Arial" panose="020B0604020202020204" pitchFamily="34" charset="0"/>
              </a:endParaRPr>
            </a:p>
          </p:txBody>
        </p:sp>
        <p:sp>
          <p:nvSpPr>
            <p:cNvPr id="10275" name="テキスト ボックス 38"/>
            <p:cNvSpPr txBox="1">
              <a:spLocks noChangeArrowheads="1"/>
            </p:cNvSpPr>
            <p:nvPr/>
          </p:nvSpPr>
          <p:spPr bwMode="auto">
            <a:xfrm>
              <a:off x="2651499" y="4149495"/>
              <a:ext cx="358806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10276" name="テキスト ボックス 39"/>
            <p:cNvSpPr txBox="1">
              <a:spLocks noChangeArrowheads="1"/>
            </p:cNvSpPr>
            <p:nvPr/>
          </p:nvSpPr>
          <p:spPr bwMode="auto">
            <a:xfrm>
              <a:off x="1914063" y="4139970"/>
              <a:ext cx="5822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10277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1192333" y="4183467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78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1929939" y="4186007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79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2662613" y="4189182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280" name="テキスト ボックス 25"/>
            <p:cNvSpPr txBox="1">
              <a:spLocks noChangeArrowheads="1"/>
            </p:cNvSpPr>
            <p:nvPr/>
          </p:nvSpPr>
          <p:spPr bwMode="auto">
            <a:xfrm>
              <a:off x="1836616" y="4461414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pSp>
          <p:nvGrpSpPr>
            <p:cNvPr id="91" name="グループ化 90"/>
            <p:cNvGrpSpPr/>
            <p:nvPr/>
          </p:nvGrpSpPr>
          <p:grpSpPr>
            <a:xfrm>
              <a:off x="1781950" y="3254193"/>
              <a:ext cx="1431035" cy="200025"/>
              <a:chOff x="1781950" y="1131750"/>
              <a:chExt cx="1431035" cy="200025"/>
            </a:xfrm>
          </p:grpSpPr>
          <p:sp>
            <p:nvSpPr>
              <p:cNvPr id="92" name="正方形/長方形 91"/>
              <p:cNvSpPr/>
              <p:nvPr/>
            </p:nvSpPr>
            <p:spPr bwMode="auto">
              <a:xfrm>
                <a:off x="1883093" y="1131750"/>
                <a:ext cx="1235075" cy="2000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700" kern="100" dirty="0" err="1">
                    <a:cs typeface="Arial" panose="020B0604020202020204" pitchFamily="34" charset="0"/>
                  </a:rPr>
                  <a:t>Chlorpheniramine</a:t>
                </a:r>
                <a:r>
                  <a:rPr lang="en-US" altLang="ja-JP" sz="700" kern="100" dirty="0">
                    <a:cs typeface="Arial" panose="020B0604020202020204" pitchFamily="34" charset="0"/>
                  </a:rPr>
                  <a:t> maleate</a:t>
                </a:r>
                <a:endParaRPr lang="ja-JP" altLang="en-US" sz="700" dirty="0">
                  <a:cs typeface="Arial" panose="020B0604020202020204" pitchFamily="34" charset="0"/>
                </a:endParaRPr>
              </a:p>
            </p:txBody>
          </p:sp>
          <p:cxnSp>
            <p:nvCxnSpPr>
              <p:cNvPr id="93" name="直線コネクタ 84"/>
              <p:cNvCxnSpPr>
                <a:cxnSpLocks noChangeShapeType="1"/>
              </p:cNvCxnSpPr>
              <p:nvPr/>
            </p:nvCxnSpPr>
            <p:spPr bwMode="auto">
              <a:xfrm>
                <a:off x="1781950" y="1320345"/>
                <a:ext cx="1431035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7" name="グループ化 6"/>
            <p:cNvGrpSpPr/>
            <p:nvPr/>
          </p:nvGrpSpPr>
          <p:grpSpPr>
            <a:xfrm>
              <a:off x="814744" y="3094035"/>
              <a:ext cx="2654875" cy="1454482"/>
              <a:chOff x="814744" y="3094035"/>
              <a:chExt cx="2654875" cy="1454482"/>
            </a:xfrm>
          </p:grpSpPr>
          <p:graphicFrame>
            <p:nvGraphicFramePr>
              <p:cNvPr id="10270" name="オブジェクト 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30413195"/>
                  </p:ext>
                </p:extLst>
              </p:nvPr>
            </p:nvGraphicFramePr>
            <p:xfrm>
              <a:off x="848911" y="3094035"/>
              <a:ext cx="2620708" cy="14544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80" name="Prism 8" r:id="rId12" imgW="5241415" imgH="2908964" progId="Prism8.Document">
                      <p:embed/>
                    </p:oleObj>
                  </mc:Choice>
                  <mc:Fallback>
                    <p:oleObj name="Prism 8" r:id="rId12" imgW="5241415" imgH="2908964" progId="Prism8.Document">
                      <p:embed/>
                      <p:pic>
                        <p:nvPicPr>
                          <p:cNvPr id="0" name="オブジェクト 8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48911" y="3094035"/>
                            <a:ext cx="2620708" cy="14544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12" name="グループ化 111"/>
              <p:cNvGrpSpPr/>
              <p:nvPr/>
            </p:nvGrpSpPr>
            <p:grpSpPr>
              <a:xfrm>
                <a:off x="814744" y="3913556"/>
                <a:ext cx="317716" cy="207749"/>
                <a:chOff x="4179929" y="3916335"/>
                <a:chExt cx="317716" cy="207749"/>
              </a:xfrm>
            </p:grpSpPr>
            <p:sp>
              <p:nvSpPr>
                <p:cNvPr id="113" name="正方形/長方形 112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14" name="テキスト ボックス 113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grpSp>
        <p:nvGrpSpPr>
          <p:cNvPr id="12" name="グループ化 11"/>
          <p:cNvGrpSpPr/>
          <p:nvPr/>
        </p:nvGrpSpPr>
        <p:grpSpPr>
          <a:xfrm>
            <a:off x="-243255" y="4860020"/>
            <a:ext cx="3700783" cy="1783460"/>
            <a:chOff x="-243255" y="5092700"/>
            <a:chExt cx="3700783" cy="1783460"/>
          </a:xfrm>
        </p:grpSpPr>
        <p:sp>
          <p:nvSpPr>
            <p:cNvPr id="10281" name="テキスト ボックス 25"/>
            <p:cNvSpPr txBox="1">
              <a:spLocks noChangeArrowheads="1"/>
            </p:cNvSpPr>
            <p:nvPr/>
          </p:nvSpPr>
          <p:spPr bwMode="auto">
            <a:xfrm>
              <a:off x="492656" y="5092700"/>
              <a:ext cx="257795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1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st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 (+) His-CPM (−) 2</a:t>
              </a:r>
              <a:r>
                <a:rPr kumimoji="1" lang="en-US" altLang="ja-JP" sz="1000" b="1" baseline="30000" dirty="0">
                  <a:latin typeface="Arial" panose="020B0604020202020204" pitchFamily="34" charset="0"/>
                </a:rPr>
                <a:t>nd</a:t>
              </a:r>
              <a:r>
                <a:rPr kumimoji="1" lang="en-US" altLang="ja-JP" sz="1000" b="1" dirty="0">
                  <a:latin typeface="Arial" panose="020B0604020202020204" pitchFamily="34" charset="0"/>
                </a:rPr>
                <a:t> ATP-CPM (-)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26" name="グラフ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07495037"/>
                </p:ext>
              </p:extLst>
            </p:nvPr>
          </p:nvGraphicFramePr>
          <p:xfrm>
            <a:off x="-243255" y="5539581"/>
            <a:ext cx="1292510" cy="74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4"/>
            </a:graphicData>
          </a:graphic>
        </p:graphicFrame>
        <p:sp>
          <p:nvSpPr>
            <p:cNvPr id="10284" name="線吹き出し 1 19"/>
            <p:cNvSpPr>
              <a:spLocks/>
            </p:cNvSpPr>
            <p:nvPr/>
          </p:nvSpPr>
          <p:spPr bwMode="auto">
            <a:xfrm>
              <a:off x="226730" y="5421687"/>
              <a:ext cx="523774" cy="144463"/>
            </a:xfrm>
            <a:prstGeom prst="callout1">
              <a:avLst>
                <a:gd name="adj1" fmla="val 123176"/>
                <a:gd name="adj2" fmla="val 24790"/>
                <a:gd name="adj3" fmla="val 194633"/>
                <a:gd name="adj4" fmla="val 26932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ja-JP" sz="900" dirty="0">
                  <a:latin typeface="Arial" panose="020B0604020202020204" pitchFamily="34" charset="0"/>
                </a:rPr>
                <a:t>5.5%</a:t>
              </a:r>
              <a:endParaRPr lang="ja-JP" altLang="en-US" sz="900" dirty="0">
                <a:latin typeface="Arial" panose="020B0604020202020204" pitchFamily="34" charset="0"/>
              </a:endParaRPr>
            </a:p>
          </p:txBody>
        </p:sp>
        <p:sp>
          <p:nvSpPr>
            <p:cNvPr id="10285" name="テキスト ボックス 24"/>
            <p:cNvSpPr txBox="1">
              <a:spLocks noChangeArrowheads="1"/>
            </p:cNvSpPr>
            <p:nvPr/>
          </p:nvSpPr>
          <p:spPr bwMode="auto">
            <a:xfrm rot="16200000">
              <a:off x="210956" y="5758686"/>
              <a:ext cx="1140056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900" b="1">
                  <a:latin typeface="Arial" panose="020B0604020202020204" pitchFamily="34" charset="0"/>
                </a:rPr>
                <a:t>Ratio (F340/F380)</a:t>
              </a:r>
              <a:endParaRPr kumimoji="1" lang="ja-JP" altLang="en-US" sz="900" b="1">
                <a:latin typeface="Arial" panose="020B0604020202020204" pitchFamily="34" charset="0"/>
              </a:endParaRPr>
            </a:p>
          </p:txBody>
        </p:sp>
        <p:sp>
          <p:nvSpPr>
            <p:cNvPr id="10286" name="テキスト ボックス 37"/>
            <p:cNvSpPr txBox="1">
              <a:spLocks noChangeArrowheads="1"/>
            </p:cNvSpPr>
            <p:nvPr/>
          </p:nvSpPr>
          <p:spPr bwMode="auto">
            <a:xfrm>
              <a:off x="1176299" y="6316110"/>
              <a:ext cx="357119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10287" name="テキスト ボックス 38"/>
            <p:cNvSpPr txBox="1">
              <a:spLocks noChangeArrowheads="1"/>
            </p:cNvSpPr>
            <p:nvPr/>
          </p:nvSpPr>
          <p:spPr bwMode="auto">
            <a:xfrm>
              <a:off x="2645884" y="6306903"/>
              <a:ext cx="358706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ATP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sp>
          <p:nvSpPr>
            <p:cNvPr id="10288" name="テキスト ボックス 39"/>
            <p:cNvSpPr txBox="1">
              <a:spLocks noChangeArrowheads="1"/>
            </p:cNvSpPr>
            <p:nvPr/>
          </p:nvSpPr>
          <p:spPr bwMode="auto">
            <a:xfrm>
              <a:off x="1908184" y="6306903"/>
              <a:ext cx="5822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700">
                  <a:latin typeface="Arial" panose="020B0604020202020204" pitchFamily="34" charset="0"/>
                </a:rPr>
                <a:t>Histamine</a:t>
              </a:r>
              <a:endParaRPr kumimoji="1" lang="ja-JP" altLang="en-US" sz="700">
                <a:latin typeface="Arial" panose="020B0604020202020204" pitchFamily="34" charset="0"/>
              </a:endParaRPr>
            </a:p>
          </p:txBody>
        </p:sp>
        <p:cxnSp>
          <p:nvCxnSpPr>
            <p:cNvPr id="10289" name="直線矢印コネクタ 40"/>
            <p:cNvCxnSpPr>
              <a:cxnSpLocks noChangeShapeType="1"/>
            </p:cNvCxnSpPr>
            <p:nvPr/>
          </p:nvCxnSpPr>
          <p:spPr bwMode="auto">
            <a:xfrm flipV="1">
              <a:off x="1184236" y="6363735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90" name="直線矢印コネクタ 41"/>
            <p:cNvCxnSpPr>
              <a:cxnSpLocks noChangeShapeType="1"/>
            </p:cNvCxnSpPr>
            <p:nvPr/>
          </p:nvCxnSpPr>
          <p:spPr bwMode="auto">
            <a:xfrm flipV="1">
              <a:off x="1917707" y="6356115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91" name="直線矢印コネクタ 42"/>
            <p:cNvCxnSpPr>
              <a:cxnSpLocks noChangeShapeType="1"/>
            </p:cNvCxnSpPr>
            <p:nvPr/>
          </p:nvCxnSpPr>
          <p:spPr bwMode="auto">
            <a:xfrm flipV="1">
              <a:off x="2649058" y="6356115"/>
              <a:ext cx="0" cy="10795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292" name="テキスト ボックス 25"/>
            <p:cNvSpPr txBox="1">
              <a:spLocks noChangeArrowheads="1"/>
            </p:cNvSpPr>
            <p:nvPr/>
          </p:nvSpPr>
          <p:spPr bwMode="auto">
            <a:xfrm>
              <a:off x="1837008" y="6629939"/>
              <a:ext cx="86754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sym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1" lang="en-US" altLang="ja-JP" sz="1000" b="1" dirty="0">
                  <a:latin typeface="Arial" panose="020B0604020202020204" pitchFamily="34" charset="0"/>
                </a:rPr>
                <a:t>Time (min.)</a:t>
              </a:r>
              <a:endParaRPr kumimoji="1" lang="ja-JP" altLang="en-US" sz="1000" b="1" dirty="0">
                <a:latin typeface="Arial" panose="020B0604020202020204" pitchFamily="34" charset="0"/>
              </a:endParaRPr>
            </a:p>
          </p:txBody>
        </p:sp>
        <p:grpSp>
          <p:nvGrpSpPr>
            <p:cNvPr id="94" name="グループ化 93"/>
            <p:cNvGrpSpPr/>
            <p:nvPr/>
          </p:nvGrpSpPr>
          <p:grpSpPr>
            <a:xfrm>
              <a:off x="1781950" y="5596060"/>
              <a:ext cx="1431035" cy="200025"/>
              <a:chOff x="1781950" y="1131750"/>
              <a:chExt cx="1431035" cy="200025"/>
            </a:xfrm>
          </p:grpSpPr>
          <p:sp>
            <p:nvSpPr>
              <p:cNvPr id="95" name="正方形/長方形 94"/>
              <p:cNvSpPr/>
              <p:nvPr/>
            </p:nvSpPr>
            <p:spPr bwMode="auto">
              <a:xfrm>
                <a:off x="1883093" y="1131750"/>
                <a:ext cx="1235075" cy="2000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700" kern="100" dirty="0" err="1">
                    <a:cs typeface="Arial" panose="020B0604020202020204" pitchFamily="34" charset="0"/>
                  </a:rPr>
                  <a:t>Chlorpheniramine</a:t>
                </a:r>
                <a:r>
                  <a:rPr lang="en-US" altLang="ja-JP" sz="700" kern="100" dirty="0">
                    <a:cs typeface="Arial" panose="020B0604020202020204" pitchFamily="34" charset="0"/>
                  </a:rPr>
                  <a:t> maleate</a:t>
                </a:r>
                <a:endParaRPr lang="ja-JP" altLang="en-US" sz="700" dirty="0">
                  <a:cs typeface="Arial" panose="020B0604020202020204" pitchFamily="34" charset="0"/>
                </a:endParaRPr>
              </a:p>
            </p:txBody>
          </p:sp>
          <p:cxnSp>
            <p:nvCxnSpPr>
              <p:cNvPr id="96" name="直線コネクタ 84"/>
              <p:cNvCxnSpPr>
                <a:cxnSpLocks noChangeShapeType="1"/>
              </p:cNvCxnSpPr>
              <p:nvPr/>
            </p:nvCxnSpPr>
            <p:spPr bwMode="auto">
              <a:xfrm>
                <a:off x="1781950" y="1320345"/>
                <a:ext cx="1431035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8" name="グループ化 7"/>
            <p:cNvGrpSpPr/>
            <p:nvPr/>
          </p:nvGrpSpPr>
          <p:grpSpPr>
            <a:xfrm>
              <a:off x="800645" y="5275261"/>
              <a:ext cx="2656883" cy="1454482"/>
              <a:chOff x="800645" y="5275261"/>
              <a:chExt cx="2656883" cy="1454482"/>
            </a:xfrm>
          </p:grpSpPr>
          <p:graphicFrame>
            <p:nvGraphicFramePr>
              <p:cNvPr id="10282" name="オブジェクト 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18457749"/>
                  </p:ext>
                </p:extLst>
              </p:nvPr>
            </p:nvGraphicFramePr>
            <p:xfrm>
              <a:off x="836820" y="5275261"/>
              <a:ext cx="2620708" cy="14544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81" name="Prism 8" r:id="rId15" imgW="5241415" imgH="2908964" progId="Prism8.Document">
                      <p:embed/>
                    </p:oleObj>
                  </mc:Choice>
                  <mc:Fallback>
                    <p:oleObj name="Prism 8" r:id="rId15" imgW="5241415" imgH="2908964" progId="Prism8.Document">
                      <p:embed/>
                      <p:pic>
                        <p:nvPicPr>
                          <p:cNvPr id="0" name="オブジェクト 6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36820" y="5275261"/>
                            <a:ext cx="2620708" cy="14544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18" name="グループ化 117"/>
              <p:cNvGrpSpPr/>
              <p:nvPr/>
            </p:nvGrpSpPr>
            <p:grpSpPr>
              <a:xfrm>
                <a:off x="800645" y="6093630"/>
                <a:ext cx="317716" cy="207749"/>
                <a:chOff x="4179929" y="3916335"/>
                <a:chExt cx="317716" cy="207749"/>
              </a:xfrm>
            </p:grpSpPr>
            <p:sp>
              <p:nvSpPr>
                <p:cNvPr id="119" name="正方形/長方形 118"/>
                <p:cNvSpPr/>
                <p:nvPr/>
              </p:nvSpPr>
              <p:spPr bwMode="auto">
                <a:xfrm>
                  <a:off x="4225435" y="3939195"/>
                  <a:ext cx="176230" cy="14401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itchFamily="34" charset="0"/>
                    <a:buNone/>
                    <a:tabLst/>
                  </a:pPr>
                  <a:endParaRPr kumimoji="0" lang="ja-JP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20" name="テキスト ボックス 119"/>
                <p:cNvSpPr txBox="1"/>
                <p:nvPr/>
              </p:nvSpPr>
              <p:spPr>
                <a:xfrm>
                  <a:off x="4179929" y="3916335"/>
                  <a:ext cx="317716" cy="20774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700" b="1" dirty="0"/>
                    <a:t>1.2</a:t>
                  </a:r>
                  <a:endParaRPr kumimoji="1" lang="ja-JP" altLang="en-US" sz="700" b="1" dirty="0"/>
                </a:p>
              </p:txBody>
            </p:sp>
          </p:grpSp>
        </p:grpSp>
      </p:grpSp>
      <p:sp>
        <p:nvSpPr>
          <p:cNvPr id="115" name="テキスト ボックス 15"/>
          <p:cNvSpPr>
            <a:spLocks noChangeArrowheads="1"/>
          </p:cNvSpPr>
          <p:nvPr/>
        </p:nvSpPr>
        <p:spPr bwMode="auto">
          <a:xfrm>
            <a:off x="44450" y="34925"/>
            <a:ext cx="2418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sym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1800" dirty="0">
                <a:solidFill>
                  <a:srgbClr val="000000"/>
                </a:solidFill>
              </a:rPr>
              <a:t>Supplementary Figure 4</a:t>
            </a:r>
            <a:endParaRPr lang="ja-JP" altLang="en-US" sz="1800" dirty="0">
              <a:solidFill>
                <a:srgbClr val="000000"/>
              </a:solidFill>
              <a:sym typeface="ＭＳ Ｐゴシック" panose="020B0600070205080204" pitchFamily="50" charset="-128"/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332785" y="6732150"/>
            <a:ext cx="6336440" cy="2192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b="1" dirty="0"/>
              <a:t>Supplementary Figure 4. Effects of (+)-</a:t>
            </a:r>
            <a:r>
              <a:rPr lang="en-US" altLang="ja-JP" sz="1050" b="1" dirty="0" err="1"/>
              <a:t>chlorpheniramine</a:t>
            </a:r>
            <a:r>
              <a:rPr lang="en-US" altLang="ja-JP" sz="1050" b="1" dirty="0"/>
              <a:t> maleate on histamine-induced and second ATP-induced [Ca</a:t>
            </a:r>
            <a:r>
              <a:rPr lang="en-US" altLang="ja-JP" sz="1050" b="1" baseline="30000" dirty="0"/>
              <a:t>2+</a:t>
            </a:r>
            <a:r>
              <a:rPr lang="en-US" altLang="ja-JP" sz="1050" b="1" dirty="0"/>
              <a:t>]</a:t>
            </a:r>
            <a:r>
              <a:rPr lang="en-US" altLang="ja-JP" sz="1050" b="1" baseline="-25000" dirty="0" err="1"/>
              <a:t>i</a:t>
            </a:r>
            <a:r>
              <a:rPr lang="en-US" altLang="ja-JP" sz="1050" b="1" dirty="0"/>
              <a:t> change</a:t>
            </a:r>
            <a:endParaRPr lang="ja-JP" altLang="ja-JP" sz="1050" dirty="0"/>
          </a:p>
          <a:p>
            <a:r>
              <a:rPr lang="en-US" altLang="ja-JP" sz="1050" dirty="0"/>
              <a:t>NHEKs were treated with the indicated reagents. </a:t>
            </a:r>
            <a:r>
              <a:rPr lang="en-US" altLang="ja-JP" sz="1050" dirty="0" err="1"/>
              <a:t>Chlorpheniramine</a:t>
            </a:r>
            <a:r>
              <a:rPr lang="en-US" altLang="ja-JP" sz="1050" dirty="0"/>
              <a:t> maleate at a final concentration of 100 µM was added after finishing the recording of the first ATP (3 µM) treatment. In the presence of </a:t>
            </a:r>
            <a:r>
              <a:rPr lang="en-US" altLang="ja-JP" sz="1050" dirty="0" err="1"/>
              <a:t>chlorpheniramine</a:t>
            </a:r>
            <a:r>
              <a:rPr lang="en-US" altLang="ja-JP" sz="1050" dirty="0"/>
              <a:t> maleate, </a:t>
            </a:r>
            <a:r>
              <a:rPr lang="en-US" altLang="ja-JP" sz="1050"/>
              <a:t>the 10 µM </a:t>
            </a:r>
            <a:r>
              <a:rPr lang="en-US" altLang="ja-JP" sz="1050" dirty="0"/>
              <a:t>histamine-induced increase in [Ca</a:t>
            </a:r>
            <a:r>
              <a:rPr lang="en-US" altLang="ja-JP" sz="1050" baseline="30000" dirty="0"/>
              <a:t>2+</a:t>
            </a:r>
            <a:r>
              <a:rPr lang="en-US" altLang="ja-JP" sz="1050" dirty="0"/>
              <a:t>]</a:t>
            </a:r>
            <a:r>
              <a:rPr lang="en-US" altLang="ja-JP" sz="1050" baseline="-25000" dirty="0" err="1"/>
              <a:t>i</a:t>
            </a:r>
            <a:r>
              <a:rPr lang="en-US" altLang="ja-JP" sz="1050" dirty="0"/>
              <a:t> was almost 100% suppressed. (A–E) Of the 8 groups shown in Supplementary Table 2, the representative calcium response of a single cell in the 5 groups in which the corresponding cells were observed is shown. The representative traces were normalized at the mean of the baseline value (calculated from 1 min prior to the first ATP application). For the ratio calculation, the 1-min baseline value before each drug application was used. A ratio of 1.2 or higher was considered a positive reaction. The pie charts indicate the percentage of cells that correspond to each group. (+) indicates a positive reaction with a ratio of 1.2 or more after drug stimulation, and (−) indicates a negative reaction with a ratio of less than 1.2. The broken line indicates a ratio of 1.2. CPM, (+)-</a:t>
            </a:r>
            <a:r>
              <a:rPr lang="en-US" altLang="ja-JP" sz="1050" dirty="0" err="1"/>
              <a:t>chlorpheniramine</a:t>
            </a:r>
            <a:r>
              <a:rPr lang="en-US" altLang="ja-JP" sz="1050" dirty="0"/>
              <a:t> maleate.</a:t>
            </a:r>
            <a:endParaRPr lang="ja-JP" altLang="ja-JP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 ​​テーマ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​​テーマ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ja-JP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ja-JP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50" charset="-128"/>
          </a:defRPr>
        </a:defPPr>
      </a:lstStyle>
    </a:lnDef>
  </a:objectDefaults>
  <a:extraClrSchemeLst>
    <a:extraClrScheme>
      <a:clrScheme name="Office ​​テーマ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12038</TotalTime>
  <Pages>0</Pages>
  <Words>1290</Words>
  <Characters>0</Characters>
  <Application>Microsoft Office PowerPoint</Application>
  <DocSecurity>0</DocSecurity>
  <PresentationFormat>画面に合わせる (4:3)</PresentationFormat>
  <Lines>0</Lines>
  <Paragraphs>173</Paragraphs>
  <Slides>4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Arial</vt:lpstr>
      <vt:lpstr>Calibri</vt:lpstr>
      <vt:lpstr>Office ​​テーマ</vt:lpstr>
      <vt:lpstr>Prism 8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hoyu</dc:creator>
  <cp:lastModifiedBy>U D</cp:lastModifiedBy>
  <cp:revision>469</cp:revision>
  <cp:lastPrinted>2021-07-15T07:36:55Z</cp:lastPrinted>
  <dcterms:created xsi:type="dcterms:W3CDTF">2020-04-28T01:26:00Z</dcterms:created>
  <dcterms:modified xsi:type="dcterms:W3CDTF">2021-11-27T05:51:22Z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1041-9.1.0.4922</vt:lpwstr>
  </property>
</Properties>
</file>