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1" r:id="rId6"/>
    <p:sldId id="263" r:id="rId7"/>
    <p:sldId id="262" r:id="rId8"/>
    <p:sldId id="264" r:id="rId9"/>
    <p:sldId id="265" r:id="rId10"/>
    <p:sldId id="266" r:id="rId11"/>
    <p:sldId id="267" r:id="rId12"/>
    <p:sldId id="268" r:id="rId13"/>
    <p:sldId id="270" r:id="rId14"/>
    <p:sldId id="269" r:id="rId15"/>
    <p:sldId id="271" r:id="rId16"/>
    <p:sldId id="272" r:id="rId17"/>
    <p:sldId id="273" r:id="rId18"/>
    <p:sldId id="274" r:id="rId19"/>
    <p:sldId id="275" r:id="rId20"/>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A286D5-34E6-4091-84E9-36DDB2A3C764}" type="datetimeFigureOut">
              <a:rPr lang="ko-KR" altLang="en-US" smtClean="0"/>
              <a:t>2025-07-31</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0981F9-2CF2-4669-8BC6-2762208C150C}" type="slidenum">
              <a:rPr lang="ko-KR" altLang="en-US" smtClean="0"/>
              <a:t>‹#›</a:t>
            </a:fld>
            <a:endParaRPr lang="ko-KR" altLang="en-US"/>
          </a:p>
        </p:txBody>
      </p:sp>
    </p:spTree>
    <p:extLst>
      <p:ext uri="{BB962C8B-B14F-4D97-AF65-F5344CB8AC3E}">
        <p14:creationId xmlns:p14="http://schemas.microsoft.com/office/powerpoint/2010/main" val="1218329316"/>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260981F9-2CF2-4669-8BC6-2762208C150C}" type="slidenum">
              <a:rPr lang="ko-KR" altLang="en-US" smtClean="0"/>
              <a:t>17</a:t>
            </a:fld>
            <a:endParaRPr lang="ko-KR" altLang="en-US"/>
          </a:p>
        </p:txBody>
      </p:sp>
    </p:spTree>
    <p:extLst>
      <p:ext uri="{BB962C8B-B14F-4D97-AF65-F5344CB8AC3E}">
        <p14:creationId xmlns:p14="http://schemas.microsoft.com/office/powerpoint/2010/main" val="721466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8452922-7E01-B208-F4C1-C9C6BCF7B4B2}"/>
              </a:ext>
            </a:extLst>
          </p:cNvPr>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a:extLst>
              <a:ext uri="{FF2B5EF4-FFF2-40B4-BE49-F238E27FC236}">
                <a16:creationId xmlns:a16="http://schemas.microsoft.com/office/drawing/2014/main" id="{653B0D11-235E-C6E6-00A4-F073823475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a:extLst>
              <a:ext uri="{FF2B5EF4-FFF2-40B4-BE49-F238E27FC236}">
                <a16:creationId xmlns:a16="http://schemas.microsoft.com/office/drawing/2014/main" id="{288F29D0-074C-D9F5-D7B2-70084A1C4B72}"/>
              </a:ext>
            </a:extLst>
          </p:cNvPr>
          <p:cNvSpPr>
            <a:spLocks noGrp="1"/>
          </p:cNvSpPr>
          <p:nvPr>
            <p:ph type="dt" sz="half" idx="10"/>
          </p:nvPr>
        </p:nvSpPr>
        <p:spPr/>
        <p:txBody>
          <a:bodyPr/>
          <a:lstStyle/>
          <a:p>
            <a:fld id="{4A466893-B3B7-44A5-8CEF-B33B9F2AB599}" type="datetimeFigureOut">
              <a:rPr lang="ko-KR" altLang="en-US" smtClean="0"/>
              <a:t>2025-07-31</a:t>
            </a:fld>
            <a:endParaRPr lang="ko-KR" altLang="en-US"/>
          </a:p>
        </p:txBody>
      </p:sp>
      <p:sp>
        <p:nvSpPr>
          <p:cNvPr id="5" name="바닥글 개체 틀 4">
            <a:extLst>
              <a:ext uri="{FF2B5EF4-FFF2-40B4-BE49-F238E27FC236}">
                <a16:creationId xmlns:a16="http://schemas.microsoft.com/office/drawing/2014/main" id="{EC0ED332-FD7D-54C7-E4C3-8A71557DB676}"/>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1FC8C179-9D01-D136-538E-E8ADE343380F}"/>
              </a:ext>
            </a:extLst>
          </p:cNvPr>
          <p:cNvSpPr>
            <a:spLocks noGrp="1"/>
          </p:cNvSpPr>
          <p:nvPr>
            <p:ph type="sldNum" sz="quarter" idx="12"/>
          </p:nvPr>
        </p:nvSpPr>
        <p:spPr/>
        <p:txBody>
          <a:bodyPr/>
          <a:lstStyle/>
          <a:p>
            <a:fld id="{3214BD1E-C0C6-4549-9067-7844A834D5F5}" type="slidenum">
              <a:rPr lang="ko-KR" altLang="en-US" smtClean="0"/>
              <a:t>‹#›</a:t>
            </a:fld>
            <a:endParaRPr lang="ko-KR" altLang="en-US"/>
          </a:p>
        </p:txBody>
      </p:sp>
    </p:spTree>
    <p:extLst>
      <p:ext uri="{BB962C8B-B14F-4D97-AF65-F5344CB8AC3E}">
        <p14:creationId xmlns:p14="http://schemas.microsoft.com/office/powerpoint/2010/main" val="359879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984313D-06EC-5152-D2EA-8AA076C04E38}"/>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627E0562-0412-435B-9371-A3567FE1BF72}"/>
              </a:ext>
            </a:extLst>
          </p:cNvPr>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ACCDD154-0DD4-1FA7-AA07-0055A17E385B}"/>
              </a:ext>
            </a:extLst>
          </p:cNvPr>
          <p:cNvSpPr>
            <a:spLocks noGrp="1"/>
          </p:cNvSpPr>
          <p:nvPr>
            <p:ph type="dt" sz="half" idx="10"/>
          </p:nvPr>
        </p:nvSpPr>
        <p:spPr/>
        <p:txBody>
          <a:bodyPr/>
          <a:lstStyle/>
          <a:p>
            <a:fld id="{4A466893-B3B7-44A5-8CEF-B33B9F2AB599}" type="datetimeFigureOut">
              <a:rPr lang="ko-KR" altLang="en-US" smtClean="0"/>
              <a:t>2025-07-31</a:t>
            </a:fld>
            <a:endParaRPr lang="ko-KR" altLang="en-US"/>
          </a:p>
        </p:txBody>
      </p:sp>
      <p:sp>
        <p:nvSpPr>
          <p:cNvPr id="5" name="바닥글 개체 틀 4">
            <a:extLst>
              <a:ext uri="{FF2B5EF4-FFF2-40B4-BE49-F238E27FC236}">
                <a16:creationId xmlns:a16="http://schemas.microsoft.com/office/drawing/2014/main" id="{E7E4B283-210B-12E9-997F-703B83457CFA}"/>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30D50A7A-0BDA-29AB-2414-93085059997B}"/>
              </a:ext>
            </a:extLst>
          </p:cNvPr>
          <p:cNvSpPr>
            <a:spLocks noGrp="1"/>
          </p:cNvSpPr>
          <p:nvPr>
            <p:ph type="sldNum" sz="quarter" idx="12"/>
          </p:nvPr>
        </p:nvSpPr>
        <p:spPr/>
        <p:txBody>
          <a:bodyPr/>
          <a:lstStyle/>
          <a:p>
            <a:fld id="{3214BD1E-C0C6-4549-9067-7844A834D5F5}" type="slidenum">
              <a:rPr lang="ko-KR" altLang="en-US" smtClean="0"/>
              <a:t>‹#›</a:t>
            </a:fld>
            <a:endParaRPr lang="ko-KR" altLang="en-US"/>
          </a:p>
        </p:txBody>
      </p:sp>
    </p:spTree>
    <p:extLst>
      <p:ext uri="{BB962C8B-B14F-4D97-AF65-F5344CB8AC3E}">
        <p14:creationId xmlns:p14="http://schemas.microsoft.com/office/powerpoint/2010/main" val="364696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E34084F8-009E-77C3-BC3B-14150A9ABC6C}"/>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FFD98B02-7BD3-8118-E7B3-DC6A9506B250}"/>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E341B95B-9890-E6A6-1B48-4405A6B3C801}"/>
              </a:ext>
            </a:extLst>
          </p:cNvPr>
          <p:cNvSpPr>
            <a:spLocks noGrp="1"/>
          </p:cNvSpPr>
          <p:nvPr>
            <p:ph type="dt" sz="half" idx="10"/>
          </p:nvPr>
        </p:nvSpPr>
        <p:spPr/>
        <p:txBody>
          <a:bodyPr/>
          <a:lstStyle/>
          <a:p>
            <a:fld id="{4A466893-B3B7-44A5-8CEF-B33B9F2AB599}" type="datetimeFigureOut">
              <a:rPr lang="ko-KR" altLang="en-US" smtClean="0"/>
              <a:t>2025-07-31</a:t>
            </a:fld>
            <a:endParaRPr lang="ko-KR" altLang="en-US"/>
          </a:p>
        </p:txBody>
      </p:sp>
      <p:sp>
        <p:nvSpPr>
          <p:cNvPr id="5" name="바닥글 개체 틀 4">
            <a:extLst>
              <a:ext uri="{FF2B5EF4-FFF2-40B4-BE49-F238E27FC236}">
                <a16:creationId xmlns:a16="http://schemas.microsoft.com/office/drawing/2014/main" id="{077029E8-2239-FF1E-7C36-44A4F8B276D1}"/>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D858D3ED-67F9-06AF-F46A-2B86DADFA748}"/>
              </a:ext>
            </a:extLst>
          </p:cNvPr>
          <p:cNvSpPr>
            <a:spLocks noGrp="1"/>
          </p:cNvSpPr>
          <p:nvPr>
            <p:ph type="sldNum" sz="quarter" idx="12"/>
          </p:nvPr>
        </p:nvSpPr>
        <p:spPr/>
        <p:txBody>
          <a:bodyPr/>
          <a:lstStyle/>
          <a:p>
            <a:fld id="{3214BD1E-C0C6-4549-9067-7844A834D5F5}" type="slidenum">
              <a:rPr lang="ko-KR" altLang="en-US" smtClean="0"/>
              <a:t>‹#›</a:t>
            </a:fld>
            <a:endParaRPr lang="ko-KR" altLang="en-US"/>
          </a:p>
        </p:txBody>
      </p:sp>
    </p:spTree>
    <p:extLst>
      <p:ext uri="{BB962C8B-B14F-4D97-AF65-F5344CB8AC3E}">
        <p14:creationId xmlns:p14="http://schemas.microsoft.com/office/powerpoint/2010/main" val="2771051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7264C04-CBAC-1856-CA9A-769CE04346CA}"/>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B04835C5-6345-A549-7E92-1836812E179D}"/>
              </a:ext>
            </a:extLst>
          </p:cNvPr>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591F0307-00FC-B1EB-9133-554DF06A94B6}"/>
              </a:ext>
            </a:extLst>
          </p:cNvPr>
          <p:cNvSpPr>
            <a:spLocks noGrp="1"/>
          </p:cNvSpPr>
          <p:nvPr>
            <p:ph type="dt" sz="half" idx="10"/>
          </p:nvPr>
        </p:nvSpPr>
        <p:spPr/>
        <p:txBody>
          <a:bodyPr/>
          <a:lstStyle/>
          <a:p>
            <a:fld id="{4A466893-B3B7-44A5-8CEF-B33B9F2AB599}" type="datetimeFigureOut">
              <a:rPr lang="ko-KR" altLang="en-US" smtClean="0"/>
              <a:t>2025-07-31</a:t>
            </a:fld>
            <a:endParaRPr lang="ko-KR" altLang="en-US"/>
          </a:p>
        </p:txBody>
      </p:sp>
      <p:sp>
        <p:nvSpPr>
          <p:cNvPr id="5" name="바닥글 개체 틀 4">
            <a:extLst>
              <a:ext uri="{FF2B5EF4-FFF2-40B4-BE49-F238E27FC236}">
                <a16:creationId xmlns:a16="http://schemas.microsoft.com/office/drawing/2014/main" id="{63C5AFB6-BDA0-BA17-FA53-503E4AFB5A0B}"/>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7ED25037-4C94-FF15-653B-F774913FC21F}"/>
              </a:ext>
            </a:extLst>
          </p:cNvPr>
          <p:cNvSpPr>
            <a:spLocks noGrp="1"/>
          </p:cNvSpPr>
          <p:nvPr>
            <p:ph type="sldNum" sz="quarter" idx="12"/>
          </p:nvPr>
        </p:nvSpPr>
        <p:spPr/>
        <p:txBody>
          <a:bodyPr/>
          <a:lstStyle/>
          <a:p>
            <a:fld id="{3214BD1E-C0C6-4549-9067-7844A834D5F5}" type="slidenum">
              <a:rPr lang="ko-KR" altLang="en-US" smtClean="0"/>
              <a:t>‹#›</a:t>
            </a:fld>
            <a:endParaRPr lang="ko-KR" altLang="en-US"/>
          </a:p>
        </p:txBody>
      </p:sp>
    </p:spTree>
    <p:extLst>
      <p:ext uri="{BB962C8B-B14F-4D97-AF65-F5344CB8AC3E}">
        <p14:creationId xmlns:p14="http://schemas.microsoft.com/office/powerpoint/2010/main" val="1230943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C078D32-0670-6870-2BAF-BD63F1E88334}"/>
              </a:ext>
            </a:extLst>
          </p:cNvPr>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9D1EB292-617D-7F21-5296-62C947DE7C9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ko-KR" altLang="en-US"/>
              <a:t>마스터 텍스트 스타일을 편집하려면 클릭</a:t>
            </a:r>
          </a:p>
        </p:txBody>
      </p:sp>
      <p:sp>
        <p:nvSpPr>
          <p:cNvPr id="4" name="날짜 개체 틀 3">
            <a:extLst>
              <a:ext uri="{FF2B5EF4-FFF2-40B4-BE49-F238E27FC236}">
                <a16:creationId xmlns:a16="http://schemas.microsoft.com/office/drawing/2014/main" id="{62F5C4A3-5AD9-AB02-FD9C-FAFD623217E6}"/>
              </a:ext>
            </a:extLst>
          </p:cNvPr>
          <p:cNvSpPr>
            <a:spLocks noGrp="1"/>
          </p:cNvSpPr>
          <p:nvPr>
            <p:ph type="dt" sz="half" idx="10"/>
          </p:nvPr>
        </p:nvSpPr>
        <p:spPr/>
        <p:txBody>
          <a:bodyPr/>
          <a:lstStyle/>
          <a:p>
            <a:fld id="{4A466893-B3B7-44A5-8CEF-B33B9F2AB599}" type="datetimeFigureOut">
              <a:rPr lang="ko-KR" altLang="en-US" smtClean="0"/>
              <a:t>2025-07-31</a:t>
            </a:fld>
            <a:endParaRPr lang="ko-KR" altLang="en-US"/>
          </a:p>
        </p:txBody>
      </p:sp>
      <p:sp>
        <p:nvSpPr>
          <p:cNvPr id="5" name="바닥글 개체 틀 4">
            <a:extLst>
              <a:ext uri="{FF2B5EF4-FFF2-40B4-BE49-F238E27FC236}">
                <a16:creationId xmlns:a16="http://schemas.microsoft.com/office/drawing/2014/main" id="{3BD87E73-9AC9-42B2-2B78-24B5DEE20EDB}"/>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030A3B23-50C9-4C6A-819D-3B809F04CBDD}"/>
              </a:ext>
            </a:extLst>
          </p:cNvPr>
          <p:cNvSpPr>
            <a:spLocks noGrp="1"/>
          </p:cNvSpPr>
          <p:nvPr>
            <p:ph type="sldNum" sz="quarter" idx="12"/>
          </p:nvPr>
        </p:nvSpPr>
        <p:spPr/>
        <p:txBody>
          <a:bodyPr/>
          <a:lstStyle/>
          <a:p>
            <a:fld id="{3214BD1E-C0C6-4549-9067-7844A834D5F5}" type="slidenum">
              <a:rPr lang="ko-KR" altLang="en-US" smtClean="0"/>
              <a:t>‹#›</a:t>
            </a:fld>
            <a:endParaRPr lang="ko-KR" altLang="en-US"/>
          </a:p>
        </p:txBody>
      </p:sp>
    </p:spTree>
    <p:extLst>
      <p:ext uri="{BB962C8B-B14F-4D97-AF65-F5344CB8AC3E}">
        <p14:creationId xmlns:p14="http://schemas.microsoft.com/office/powerpoint/2010/main" val="1163339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A483DD3-9BB0-7A43-7D55-5329A2D228E7}"/>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681D0516-81F3-434D-D372-BAA5818F7DBE}"/>
              </a:ext>
            </a:extLst>
          </p:cNvPr>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내용 개체 틀 3">
            <a:extLst>
              <a:ext uri="{FF2B5EF4-FFF2-40B4-BE49-F238E27FC236}">
                <a16:creationId xmlns:a16="http://schemas.microsoft.com/office/drawing/2014/main" id="{BAA65DD8-F48F-F772-16DC-D184D1169B4C}"/>
              </a:ext>
            </a:extLst>
          </p:cNvPr>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날짜 개체 틀 4">
            <a:extLst>
              <a:ext uri="{FF2B5EF4-FFF2-40B4-BE49-F238E27FC236}">
                <a16:creationId xmlns:a16="http://schemas.microsoft.com/office/drawing/2014/main" id="{BB44D898-FCA4-2378-A765-F20BADFD5564}"/>
              </a:ext>
            </a:extLst>
          </p:cNvPr>
          <p:cNvSpPr>
            <a:spLocks noGrp="1"/>
          </p:cNvSpPr>
          <p:nvPr>
            <p:ph type="dt" sz="half" idx="10"/>
          </p:nvPr>
        </p:nvSpPr>
        <p:spPr/>
        <p:txBody>
          <a:bodyPr/>
          <a:lstStyle/>
          <a:p>
            <a:fld id="{4A466893-B3B7-44A5-8CEF-B33B9F2AB599}" type="datetimeFigureOut">
              <a:rPr lang="ko-KR" altLang="en-US" smtClean="0"/>
              <a:t>2025-07-31</a:t>
            </a:fld>
            <a:endParaRPr lang="ko-KR" altLang="en-US"/>
          </a:p>
        </p:txBody>
      </p:sp>
      <p:sp>
        <p:nvSpPr>
          <p:cNvPr id="6" name="바닥글 개체 틀 5">
            <a:extLst>
              <a:ext uri="{FF2B5EF4-FFF2-40B4-BE49-F238E27FC236}">
                <a16:creationId xmlns:a16="http://schemas.microsoft.com/office/drawing/2014/main" id="{C26AA0F1-605B-B9C2-FDDC-605E2ACC1A85}"/>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ED06615E-FBCA-F86A-E65D-586A82292949}"/>
              </a:ext>
            </a:extLst>
          </p:cNvPr>
          <p:cNvSpPr>
            <a:spLocks noGrp="1"/>
          </p:cNvSpPr>
          <p:nvPr>
            <p:ph type="sldNum" sz="quarter" idx="12"/>
          </p:nvPr>
        </p:nvSpPr>
        <p:spPr/>
        <p:txBody>
          <a:bodyPr/>
          <a:lstStyle/>
          <a:p>
            <a:fld id="{3214BD1E-C0C6-4549-9067-7844A834D5F5}" type="slidenum">
              <a:rPr lang="ko-KR" altLang="en-US" smtClean="0"/>
              <a:t>‹#›</a:t>
            </a:fld>
            <a:endParaRPr lang="ko-KR" altLang="en-US"/>
          </a:p>
        </p:txBody>
      </p:sp>
    </p:spTree>
    <p:extLst>
      <p:ext uri="{BB962C8B-B14F-4D97-AF65-F5344CB8AC3E}">
        <p14:creationId xmlns:p14="http://schemas.microsoft.com/office/powerpoint/2010/main" val="3231225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92EEDD3-EEFF-3A70-A761-6CE6D66FD374}"/>
              </a:ext>
            </a:extLst>
          </p:cNvPr>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D75E1A29-D177-60C0-6F4A-DC72A46D0F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내용 개체 틀 3">
            <a:extLst>
              <a:ext uri="{FF2B5EF4-FFF2-40B4-BE49-F238E27FC236}">
                <a16:creationId xmlns:a16="http://schemas.microsoft.com/office/drawing/2014/main" id="{A5BA792F-594B-3F4B-6D82-11B8212BB84E}"/>
              </a:ext>
            </a:extLst>
          </p:cNvPr>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텍스트 개체 틀 4">
            <a:extLst>
              <a:ext uri="{FF2B5EF4-FFF2-40B4-BE49-F238E27FC236}">
                <a16:creationId xmlns:a16="http://schemas.microsoft.com/office/drawing/2014/main" id="{1C710262-1C64-9A60-382B-8172D165ED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내용 개체 틀 5">
            <a:extLst>
              <a:ext uri="{FF2B5EF4-FFF2-40B4-BE49-F238E27FC236}">
                <a16:creationId xmlns:a16="http://schemas.microsoft.com/office/drawing/2014/main" id="{8701D524-E5E7-FF10-C014-90442095CA9B}"/>
              </a:ext>
            </a:extLst>
          </p:cNvPr>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7" name="날짜 개체 틀 6">
            <a:extLst>
              <a:ext uri="{FF2B5EF4-FFF2-40B4-BE49-F238E27FC236}">
                <a16:creationId xmlns:a16="http://schemas.microsoft.com/office/drawing/2014/main" id="{AF9BFF5A-4F28-4A5A-416A-BA1178E3CD53}"/>
              </a:ext>
            </a:extLst>
          </p:cNvPr>
          <p:cNvSpPr>
            <a:spLocks noGrp="1"/>
          </p:cNvSpPr>
          <p:nvPr>
            <p:ph type="dt" sz="half" idx="10"/>
          </p:nvPr>
        </p:nvSpPr>
        <p:spPr/>
        <p:txBody>
          <a:bodyPr/>
          <a:lstStyle/>
          <a:p>
            <a:fld id="{4A466893-B3B7-44A5-8CEF-B33B9F2AB599}" type="datetimeFigureOut">
              <a:rPr lang="ko-KR" altLang="en-US" smtClean="0"/>
              <a:t>2025-07-31</a:t>
            </a:fld>
            <a:endParaRPr lang="ko-KR" altLang="en-US"/>
          </a:p>
        </p:txBody>
      </p:sp>
      <p:sp>
        <p:nvSpPr>
          <p:cNvPr id="8" name="바닥글 개체 틀 7">
            <a:extLst>
              <a:ext uri="{FF2B5EF4-FFF2-40B4-BE49-F238E27FC236}">
                <a16:creationId xmlns:a16="http://schemas.microsoft.com/office/drawing/2014/main" id="{A9CEDB72-9EE9-20D6-EF7B-E1DF5408EF55}"/>
              </a:ext>
            </a:extLst>
          </p:cNvPr>
          <p:cNvSpPr>
            <a:spLocks noGrp="1"/>
          </p:cNvSpPr>
          <p:nvPr>
            <p:ph type="ftr" sz="quarter" idx="11"/>
          </p:nvPr>
        </p:nvSpPr>
        <p:spPr/>
        <p:txBody>
          <a:bodyPr/>
          <a:lstStyle/>
          <a:p>
            <a:endParaRPr lang="ko-KR" altLang="en-US"/>
          </a:p>
        </p:txBody>
      </p:sp>
      <p:sp>
        <p:nvSpPr>
          <p:cNvPr id="9" name="슬라이드 번호 개체 틀 8">
            <a:extLst>
              <a:ext uri="{FF2B5EF4-FFF2-40B4-BE49-F238E27FC236}">
                <a16:creationId xmlns:a16="http://schemas.microsoft.com/office/drawing/2014/main" id="{833FC571-6E5C-8EA2-2E79-2C527574E52C}"/>
              </a:ext>
            </a:extLst>
          </p:cNvPr>
          <p:cNvSpPr>
            <a:spLocks noGrp="1"/>
          </p:cNvSpPr>
          <p:nvPr>
            <p:ph type="sldNum" sz="quarter" idx="12"/>
          </p:nvPr>
        </p:nvSpPr>
        <p:spPr/>
        <p:txBody>
          <a:bodyPr/>
          <a:lstStyle/>
          <a:p>
            <a:fld id="{3214BD1E-C0C6-4549-9067-7844A834D5F5}" type="slidenum">
              <a:rPr lang="ko-KR" altLang="en-US" smtClean="0"/>
              <a:t>‹#›</a:t>
            </a:fld>
            <a:endParaRPr lang="ko-KR" altLang="en-US"/>
          </a:p>
        </p:txBody>
      </p:sp>
    </p:spTree>
    <p:extLst>
      <p:ext uri="{BB962C8B-B14F-4D97-AF65-F5344CB8AC3E}">
        <p14:creationId xmlns:p14="http://schemas.microsoft.com/office/powerpoint/2010/main" val="865609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7E4D968-5BB0-9844-DC9A-B6816142D5BA}"/>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21719B4A-7158-80F2-2CC1-F532148A015F}"/>
              </a:ext>
            </a:extLst>
          </p:cNvPr>
          <p:cNvSpPr>
            <a:spLocks noGrp="1"/>
          </p:cNvSpPr>
          <p:nvPr>
            <p:ph type="dt" sz="half" idx="10"/>
          </p:nvPr>
        </p:nvSpPr>
        <p:spPr/>
        <p:txBody>
          <a:bodyPr/>
          <a:lstStyle/>
          <a:p>
            <a:fld id="{4A466893-B3B7-44A5-8CEF-B33B9F2AB599}" type="datetimeFigureOut">
              <a:rPr lang="ko-KR" altLang="en-US" smtClean="0"/>
              <a:t>2025-07-31</a:t>
            </a:fld>
            <a:endParaRPr lang="ko-KR" altLang="en-US"/>
          </a:p>
        </p:txBody>
      </p:sp>
      <p:sp>
        <p:nvSpPr>
          <p:cNvPr id="4" name="바닥글 개체 틀 3">
            <a:extLst>
              <a:ext uri="{FF2B5EF4-FFF2-40B4-BE49-F238E27FC236}">
                <a16:creationId xmlns:a16="http://schemas.microsoft.com/office/drawing/2014/main" id="{36DC3AD6-98B1-E2D8-74D7-2313B379BEC5}"/>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id="{BB580A4A-70D9-6E61-D982-ACA9BBBBE18E}"/>
              </a:ext>
            </a:extLst>
          </p:cNvPr>
          <p:cNvSpPr>
            <a:spLocks noGrp="1"/>
          </p:cNvSpPr>
          <p:nvPr>
            <p:ph type="sldNum" sz="quarter" idx="12"/>
          </p:nvPr>
        </p:nvSpPr>
        <p:spPr/>
        <p:txBody>
          <a:bodyPr/>
          <a:lstStyle/>
          <a:p>
            <a:fld id="{3214BD1E-C0C6-4549-9067-7844A834D5F5}" type="slidenum">
              <a:rPr lang="ko-KR" altLang="en-US" smtClean="0"/>
              <a:t>‹#›</a:t>
            </a:fld>
            <a:endParaRPr lang="ko-KR" altLang="en-US"/>
          </a:p>
        </p:txBody>
      </p:sp>
    </p:spTree>
    <p:extLst>
      <p:ext uri="{BB962C8B-B14F-4D97-AF65-F5344CB8AC3E}">
        <p14:creationId xmlns:p14="http://schemas.microsoft.com/office/powerpoint/2010/main" val="554908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EEEFA7A8-B78F-CECB-0501-FC5D9CD31B3A}"/>
              </a:ext>
            </a:extLst>
          </p:cNvPr>
          <p:cNvSpPr>
            <a:spLocks noGrp="1"/>
          </p:cNvSpPr>
          <p:nvPr>
            <p:ph type="dt" sz="half" idx="10"/>
          </p:nvPr>
        </p:nvSpPr>
        <p:spPr/>
        <p:txBody>
          <a:bodyPr/>
          <a:lstStyle/>
          <a:p>
            <a:fld id="{4A466893-B3B7-44A5-8CEF-B33B9F2AB599}" type="datetimeFigureOut">
              <a:rPr lang="ko-KR" altLang="en-US" smtClean="0"/>
              <a:t>2025-07-31</a:t>
            </a:fld>
            <a:endParaRPr lang="ko-KR" altLang="en-US"/>
          </a:p>
        </p:txBody>
      </p:sp>
      <p:sp>
        <p:nvSpPr>
          <p:cNvPr id="3" name="바닥글 개체 틀 2">
            <a:extLst>
              <a:ext uri="{FF2B5EF4-FFF2-40B4-BE49-F238E27FC236}">
                <a16:creationId xmlns:a16="http://schemas.microsoft.com/office/drawing/2014/main" id="{283413EB-8767-68C8-8B8E-80EDA3D5C541}"/>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8609F6B4-B9C2-948C-CB83-FDFF29086143}"/>
              </a:ext>
            </a:extLst>
          </p:cNvPr>
          <p:cNvSpPr>
            <a:spLocks noGrp="1"/>
          </p:cNvSpPr>
          <p:nvPr>
            <p:ph type="sldNum" sz="quarter" idx="12"/>
          </p:nvPr>
        </p:nvSpPr>
        <p:spPr/>
        <p:txBody>
          <a:bodyPr/>
          <a:lstStyle/>
          <a:p>
            <a:fld id="{3214BD1E-C0C6-4549-9067-7844A834D5F5}" type="slidenum">
              <a:rPr lang="ko-KR" altLang="en-US" smtClean="0"/>
              <a:t>‹#›</a:t>
            </a:fld>
            <a:endParaRPr lang="ko-KR" altLang="en-US"/>
          </a:p>
        </p:txBody>
      </p:sp>
    </p:spTree>
    <p:extLst>
      <p:ext uri="{BB962C8B-B14F-4D97-AF65-F5344CB8AC3E}">
        <p14:creationId xmlns:p14="http://schemas.microsoft.com/office/powerpoint/2010/main" val="2057587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02E2613-A81B-E7B4-869F-145327ABCCD2}"/>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067F9AF8-A295-7D87-649A-9B08BE9EC2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텍스트 개체 틀 3">
            <a:extLst>
              <a:ext uri="{FF2B5EF4-FFF2-40B4-BE49-F238E27FC236}">
                <a16:creationId xmlns:a16="http://schemas.microsoft.com/office/drawing/2014/main" id="{47E57A96-26B9-EFF4-784A-2EEAC235AF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B4B2FEC4-826C-DFF9-82D0-9C071EC75A90}"/>
              </a:ext>
            </a:extLst>
          </p:cNvPr>
          <p:cNvSpPr>
            <a:spLocks noGrp="1"/>
          </p:cNvSpPr>
          <p:nvPr>
            <p:ph type="dt" sz="half" idx="10"/>
          </p:nvPr>
        </p:nvSpPr>
        <p:spPr/>
        <p:txBody>
          <a:bodyPr/>
          <a:lstStyle/>
          <a:p>
            <a:fld id="{4A466893-B3B7-44A5-8CEF-B33B9F2AB599}" type="datetimeFigureOut">
              <a:rPr lang="ko-KR" altLang="en-US" smtClean="0"/>
              <a:t>2025-07-31</a:t>
            </a:fld>
            <a:endParaRPr lang="ko-KR" altLang="en-US"/>
          </a:p>
        </p:txBody>
      </p:sp>
      <p:sp>
        <p:nvSpPr>
          <p:cNvPr id="6" name="바닥글 개체 틀 5">
            <a:extLst>
              <a:ext uri="{FF2B5EF4-FFF2-40B4-BE49-F238E27FC236}">
                <a16:creationId xmlns:a16="http://schemas.microsoft.com/office/drawing/2014/main" id="{64B66450-89FE-ED49-22F7-50E18C0B1E8D}"/>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6FCB11F7-285F-B995-0548-A613A36933AB}"/>
              </a:ext>
            </a:extLst>
          </p:cNvPr>
          <p:cNvSpPr>
            <a:spLocks noGrp="1"/>
          </p:cNvSpPr>
          <p:nvPr>
            <p:ph type="sldNum" sz="quarter" idx="12"/>
          </p:nvPr>
        </p:nvSpPr>
        <p:spPr/>
        <p:txBody>
          <a:bodyPr/>
          <a:lstStyle/>
          <a:p>
            <a:fld id="{3214BD1E-C0C6-4549-9067-7844A834D5F5}" type="slidenum">
              <a:rPr lang="ko-KR" altLang="en-US" smtClean="0"/>
              <a:t>‹#›</a:t>
            </a:fld>
            <a:endParaRPr lang="ko-KR" altLang="en-US"/>
          </a:p>
        </p:txBody>
      </p:sp>
    </p:spTree>
    <p:extLst>
      <p:ext uri="{BB962C8B-B14F-4D97-AF65-F5344CB8AC3E}">
        <p14:creationId xmlns:p14="http://schemas.microsoft.com/office/powerpoint/2010/main" val="3633930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AD857E8-1CE0-5C93-A33E-83A140404CDC}"/>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CCA3F6EA-211D-BBAF-93A4-81D28D7589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id="{452A18F9-AE21-96CB-99CD-146170733F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28D30E35-6242-8C40-6A55-B9B9C743D11E}"/>
              </a:ext>
            </a:extLst>
          </p:cNvPr>
          <p:cNvSpPr>
            <a:spLocks noGrp="1"/>
          </p:cNvSpPr>
          <p:nvPr>
            <p:ph type="dt" sz="half" idx="10"/>
          </p:nvPr>
        </p:nvSpPr>
        <p:spPr/>
        <p:txBody>
          <a:bodyPr/>
          <a:lstStyle/>
          <a:p>
            <a:fld id="{4A466893-B3B7-44A5-8CEF-B33B9F2AB599}" type="datetimeFigureOut">
              <a:rPr lang="ko-KR" altLang="en-US" smtClean="0"/>
              <a:t>2025-07-31</a:t>
            </a:fld>
            <a:endParaRPr lang="ko-KR" altLang="en-US"/>
          </a:p>
        </p:txBody>
      </p:sp>
      <p:sp>
        <p:nvSpPr>
          <p:cNvPr id="6" name="바닥글 개체 틀 5">
            <a:extLst>
              <a:ext uri="{FF2B5EF4-FFF2-40B4-BE49-F238E27FC236}">
                <a16:creationId xmlns:a16="http://schemas.microsoft.com/office/drawing/2014/main" id="{4DBC9B83-D6F7-9937-4346-C5052FADAEF7}"/>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51EEE8DC-AD4F-5809-D396-85D78977C969}"/>
              </a:ext>
            </a:extLst>
          </p:cNvPr>
          <p:cNvSpPr>
            <a:spLocks noGrp="1"/>
          </p:cNvSpPr>
          <p:nvPr>
            <p:ph type="sldNum" sz="quarter" idx="12"/>
          </p:nvPr>
        </p:nvSpPr>
        <p:spPr/>
        <p:txBody>
          <a:bodyPr/>
          <a:lstStyle/>
          <a:p>
            <a:fld id="{3214BD1E-C0C6-4549-9067-7844A834D5F5}" type="slidenum">
              <a:rPr lang="ko-KR" altLang="en-US" smtClean="0"/>
              <a:t>‹#›</a:t>
            </a:fld>
            <a:endParaRPr lang="ko-KR" altLang="en-US"/>
          </a:p>
        </p:txBody>
      </p:sp>
    </p:spTree>
    <p:extLst>
      <p:ext uri="{BB962C8B-B14F-4D97-AF65-F5344CB8AC3E}">
        <p14:creationId xmlns:p14="http://schemas.microsoft.com/office/powerpoint/2010/main" val="4263444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B1D6AE87-36D0-E56A-001E-E95642C617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8E534D6C-3527-2529-6684-B61A12CFA0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F564A94B-295B-D2E6-A538-6079DA5161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466893-B3B7-44A5-8CEF-B33B9F2AB599}" type="datetimeFigureOut">
              <a:rPr lang="ko-KR" altLang="en-US" smtClean="0"/>
              <a:t>2025-07-31</a:t>
            </a:fld>
            <a:endParaRPr lang="ko-KR" altLang="en-US"/>
          </a:p>
        </p:txBody>
      </p:sp>
      <p:sp>
        <p:nvSpPr>
          <p:cNvPr id="5" name="바닥글 개체 틀 4">
            <a:extLst>
              <a:ext uri="{FF2B5EF4-FFF2-40B4-BE49-F238E27FC236}">
                <a16:creationId xmlns:a16="http://schemas.microsoft.com/office/drawing/2014/main" id="{64F13FDE-2E7E-9322-3D3B-0A71881414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F71AA6BD-4DC6-A21F-8540-07576AD707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214BD1E-C0C6-4549-9067-7844A834D5F5}" type="slidenum">
              <a:rPr lang="ko-KR" altLang="en-US" smtClean="0"/>
              <a:t>‹#›</a:t>
            </a:fld>
            <a:endParaRPr lang="ko-KR" altLang="en-US"/>
          </a:p>
        </p:txBody>
      </p:sp>
    </p:spTree>
    <p:extLst>
      <p:ext uri="{BB962C8B-B14F-4D97-AF65-F5344CB8AC3E}">
        <p14:creationId xmlns:p14="http://schemas.microsoft.com/office/powerpoint/2010/main" val="4266094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descr="텍스트, 스크린샷, 웹 페이지, 웹사이트이(가) 표시된 사진&#10;&#10;AI 생성 콘텐츠는 정확하지 않을 수 있습니다.">
            <a:extLst>
              <a:ext uri="{FF2B5EF4-FFF2-40B4-BE49-F238E27FC236}">
                <a16:creationId xmlns:a16="http://schemas.microsoft.com/office/drawing/2014/main" id="{141DB536-2A3C-D1FC-7E9B-4712369DFD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87" y="655173"/>
            <a:ext cx="11477625" cy="5547654"/>
          </a:xfrm>
          <a:prstGeom prst="rect">
            <a:avLst/>
          </a:prstGeom>
        </p:spPr>
      </p:pic>
    </p:spTree>
    <p:extLst>
      <p:ext uri="{BB962C8B-B14F-4D97-AF65-F5344CB8AC3E}">
        <p14:creationId xmlns:p14="http://schemas.microsoft.com/office/powerpoint/2010/main" val="3071865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E70D1-7A2D-9F81-769F-01FF7C33BDD6}"/>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77F82BB0-B11F-6704-B34F-5A23ABA6CDC0}"/>
              </a:ext>
            </a:extLst>
          </p:cNvPr>
          <p:cNvSpPr>
            <a:spLocks noGrp="1"/>
          </p:cNvSpPr>
          <p:nvPr>
            <p:ph type="title"/>
          </p:nvPr>
        </p:nvSpPr>
        <p:spPr>
          <a:xfrm>
            <a:off x="137927" y="9766"/>
            <a:ext cx="10515600" cy="606425"/>
          </a:xfrm>
        </p:spPr>
        <p:txBody>
          <a:bodyPr>
            <a:normAutofit/>
          </a:bodyPr>
          <a:lstStyle/>
          <a:p>
            <a:r>
              <a:rPr lang="en-US" altLang="ko-KR" sz="3600" dirty="0">
                <a:latin typeface="Arial" panose="020B0604020202020204" pitchFamily="34" charset="0"/>
                <a:cs typeface="Arial" panose="020B0604020202020204" pitchFamily="34" charset="0"/>
              </a:rPr>
              <a:t>Results</a:t>
            </a:r>
            <a:endParaRPr lang="ko-KR" altLang="en-US" sz="36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DE6652C-4693-E286-1B0D-7918C521ADBD}"/>
              </a:ext>
            </a:extLst>
          </p:cNvPr>
          <p:cNvSpPr txBox="1"/>
          <p:nvPr/>
        </p:nvSpPr>
        <p:spPr>
          <a:xfrm>
            <a:off x="137927" y="616191"/>
            <a:ext cx="6579686" cy="369332"/>
          </a:xfrm>
          <a:prstGeom prst="rect">
            <a:avLst/>
          </a:prstGeom>
          <a:noFill/>
        </p:spPr>
        <p:txBody>
          <a:bodyPr wrap="none" rtlCol="0">
            <a:spAutoFit/>
          </a:bodyPr>
          <a:lstStyle/>
          <a:p>
            <a:r>
              <a:rPr lang="en-US" altLang="ko-KR" b="1" dirty="0">
                <a:latin typeface="Arial" panose="020B0604020202020204" pitchFamily="34" charset="0"/>
                <a:cs typeface="Arial" panose="020B0604020202020204" pitchFamily="34" charset="0"/>
              </a:rPr>
              <a:t>3. IP3R2 KO suppresses the DCP induced chronic pruritus</a:t>
            </a:r>
            <a:endParaRPr lang="ko-KR" altLang="en-US"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3DE309B-D51D-4A78-452D-FABA01367BF2}"/>
              </a:ext>
            </a:extLst>
          </p:cNvPr>
          <p:cNvSpPr txBox="1"/>
          <p:nvPr/>
        </p:nvSpPr>
        <p:spPr>
          <a:xfrm>
            <a:off x="358930" y="4101989"/>
            <a:ext cx="11474133" cy="2756011"/>
          </a:xfrm>
          <a:prstGeom prst="rect">
            <a:avLst/>
          </a:prstGeom>
          <a:noFill/>
        </p:spPr>
        <p:txBody>
          <a:bodyPr wrap="square" rtlCol="0">
            <a:spAutoFit/>
          </a:bodyPr>
          <a:lstStyle/>
          <a:p>
            <a:pPr>
              <a:lnSpc>
                <a:spcPct val="150000"/>
              </a:lnSpc>
            </a:pPr>
            <a:r>
              <a:rPr lang="en-US" altLang="ko-KR" sz="1300" b="1" dirty="0">
                <a:latin typeface="Arial" panose="020B0604020202020204" pitchFamily="34" charset="0"/>
                <a:cs typeface="Arial" panose="020B0604020202020204" pitchFamily="34" charset="0"/>
              </a:rPr>
              <a:t>Fig. 3. IP3R2 KO suppresses the DCP induced chronic pruritus. </a:t>
            </a:r>
          </a:p>
          <a:p>
            <a:pPr marL="342900" indent="-342900">
              <a:lnSpc>
                <a:spcPct val="150000"/>
              </a:lnSpc>
              <a:buAutoNum type="alphaUcParenBoth"/>
            </a:pPr>
            <a:r>
              <a:rPr lang="en-US" altLang="ko-KR" sz="1300" dirty="0">
                <a:latin typeface="Arial" panose="020B0604020202020204" pitchFamily="34" charset="0"/>
                <a:cs typeface="Arial" panose="020B0604020202020204" pitchFamily="34" charset="0"/>
              </a:rPr>
              <a:t>Timeline for DCP/acetone applications, and behavior tests in IP3R2 KO mice. </a:t>
            </a:r>
          </a:p>
          <a:p>
            <a:pPr>
              <a:lnSpc>
                <a:spcPct val="150000"/>
              </a:lnSpc>
            </a:pPr>
            <a:r>
              <a:rPr lang="en-US" altLang="ko-KR" sz="1300" dirty="0">
                <a:latin typeface="Arial" panose="020B0604020202020204" pitchFamily="34" charset="0"/>
                <a:cs typeface="Arial" panose="020B0604020202020204" pitchFamily="34" charset="0"/>
              </a:rPr>
              <a:t>(B) Time course of the number of scratches in DCP-treated IP3R2 KO mice and WT mice. *p &lt; 0.05, n = 8 mice per group (two-way ANOVA with post hoc Bonferroni test). </a:t>
            </a:r>
          </a:p>
          <a:p>
            <a:pPr>
              <a:lnSpc>
                <a:spcPct val="150000"/>
              </a:lnSpc>
            </a:pPr>
            <a:r>
              <a:rPr lang="en-US" altLang="ko-KR" sz="1300" dirty="0">
                <a:latin typeface="Arial" panose="020B0604020202020204" pitchFamily="34" charset="0"/>
                <a:cs typeface="Arial" panose="020B0604020202020204" pitchFamily="34" charset="0"/>
              </a:rPr>
              <a:t>(C) Scratching behavior analysis in 60 min on day 7 after the final application by DCP in the IP3R2 KO mice and WT mice. **p &lt; 0.01, n = 8 mice per group (Unpaired t- test). </a:t>
            </a:r>
          </a:p>
          <a:p>
            <a:pPr>
              <a:lnSpc>
                <a:spcPct val="150000"/>
              </a:lnSpc>
            </a:pPr>
            <a:r>
              <a:rPr lang="en-US" altLang="ko-KR" sz="1300" dirty="0">
                <a:latin typeface="Arial" panose="020B0604020202020204" pitchFamily="34" charset="0"/>
                <a:cs typeface="Arial" panose="020B0604020202020204" pitchFamily="34" charset="0"/>
              </a:rPr>
              <a:t>(D) Hematoxylin and Eosin </a:t>
            </a:r>
          </a:p>
          <a:p>
            <a:pPr>
              <a:lnSpc>
                <a:spcPct val="150000"/>
              </a:lnSpc>
            </a:pPr>
            <a:r>
              <a:rPr lang="en-US" altLang="ko-KR" sz="1300" dirty="0">
                <a:latin typeface="Arial" panose="020B0604020202020204" pitchFamily="34" charset="0"/>
                <a:cs typeface="Arial" panose="020B0604020202020204" pitchFamily="34" charset="0"/>
              </a:rPr>
              <a:t>All data are shown as mean ± SEM. (For interpretation of the references to color in this figure legend, the reader is referred to the Web version of this article.)</a:t>
            </a:r>
            <a:endParaRPr lang="ko-KR" altLang="en-US" sz="1300" dirty="0">
              <a:latin typeface="Arial" panose="020B0604020202020204" pitchFamily="34" charset="0"/>
              <a:cs typeface="Arial" panose="020B0604020202020204" pitchFamily="34" charset="0"/>
            </a:endParaRPr>
          </a:p>
        </p:txBody>
      </p:sp>
      <p:pic>
        <p:nvPicPr>
          <p:cNvPr id="5" name="그림 4" descr="텍스트, 도표, 라인, 폰트이(가) 표시된 사진&#10;&#10;AI 생성 콘텐츠는 정확하지 않을 수 있습니다.">
            <a:extLst>
              <a:ext uri="{FF2B5EF4-FFF2-40B4-BE49-F238E27FC236}">
                <a16:creationId xmlns:a16="http://schemas.microsoft.com/office/drawing/2014/main" id="{F922E4D3-7F3F-8C84-9BF1-08201C0E40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522" y="1115690"/>
            <a:ext cx="10360947" cy="2856132"/>
          </a:xfrm>
          <a:prstGeom prst="rect">
            <a:avLst/>
          </a:prstGeom>
        </p:spPr>
      </p:pic>
    </p:spTree>
    <p:extLst>
      <p:ext uri="{BB962C8B-B14F-4D97-AF65-F5344CB8AC3E}">
        <p14:creationId xmlns:p14="http://schemas.microsoft.com/office/powerpoint/2010/main" val="806047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D4B9C-6252-B7CB-8749-81FE025DA67C}"/>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C79D6E66-F266-0C20-3CE2-489E2D9076F9}"/>
              </a:ext>
            </a:extLst>
          </p:cNvPr>
          <p:cNvSpPr>
            <a:spLocks noGrp="1"/>
          </p:cNvSpPr>
          <p:nvPr>
            <p:ph type="title"/>
          </p:nvPr>
        </p:nvSpPr>
        <p:spPr>
          <a:xfrm>
            <a:off x="137927" y="-337"/>
            <a:ext cx="10515600" cy="606425"/>
          </a:xfrm>
        </p:spPr>
        <p:txBody>
          <a:bodyPr>
            <a:normAutofit/>
          </a:bodyPr>
          <a:lstStyle/>
          <a:p>
            <a:r>
              <a:rPr lang="en-US" altLang="ko-KR" sz="3600" dirty="0">
                <a:latin typeface="Arial" panose="020B0604020202020204" pitchFamily="34" charset="0"/>
                <a:cs typeface="Arial" panose="020B0604020202020204" pitchFamily="34" charset="0"/>
              </a:rPr>
              <a:t>Results</a:t>
            </a:r>
            <a:endParaRPr lang="ko-KR" altLang="en-US" sz="36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5241E4B-26D4-B9F1-73E6-5FA9B9A5DB48}"/>
              </a:ext>
            </a:extLst>
          </p:cNvPr>
          <p:cNvSpPr txBox="1"/>
          <p:nvPr/>
        </p:nvSpPr>
        <p:spPr>
          <a:xfrm>
            <a:off x="137927" y="445233"/>
            <a:ext cx="6579686" cy="369332"/>
          </a:xfrm>
          <a:prstGeom prst="rect">
            <a:avLst/>
          </a:prstGeom>
          <a:noFill/>
        </p:spPr>
        <p:txBody>
          <a:bodyPr wrap="none" rtlCol="0">
            <a:spAutoFit/>
          </a:bodyPr>
          <a:lstStyle/>
          <a:p>
            <a:r>
              <a:rPr lang="en-US" altLang="ko-KR" b="1" dirty="0">
                <a:latin typeface="Arial" panose="020B0604020202020204" pitchFamily="34" charset="0"/>
                <a:cs typeface="Arial" panose="020B0604020202020204" pitchFamily="34" charset="0"/>
              </a:rPr>
              <a:t>3. IP3R2 KO suppresses the DCP induced chronic pruritus</a:t>
            </a:r>
            <a:endParaRPr lang="ko-KR" altLang="en-US"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ECF530A-050B-77E3-2F8B-593D99ED6A3F}"/>
              </a:ext>
            </a:extLst>
          </p:cNvPr>
          <p:cNvSpPr txBox="1"/>
          <p:nvPr/>
        </p:nvSpPr>
        <p:spPr>
          <a:xfrm>
            <a:off x="202008" y="4307173"/>
            <a:ext cx="11474133" cy="2550827"/>
          </a:xfrm>
          <a:prstGeom prst="rect">
            <a:avLst/>
          </a:prstGeom>
          <a:noFill/>
        </p:spPr>
        <p:txBody>
          <a:bodyPr wrap="square" rtlCol="0">
            <a:spAutoFit/>
          </a:bodyPr>
          <a:lstStyle/>
          <a:p>
            <a:pPr>
              <a:lnSpc>
                <a:spcPct val="150000"/>
              </a:lnSpc>
            </a:pPr>
            <a:r>
              <a:rPr lang="en-US" altLang="ko-KR" sz="1200" b="1" dirty="0">
                <a:latin typeface="Arial" panose="020B0604020202020204" pitchFamily="34" charset="0"/>
                <a:cs typeface="Arial" panose="020B0604020202020204" pitchFamily="34" charset="0"/>
              </a:rPr>
              <a:t>Fig. 3. IP3R2 KO suppresses the DCP induced chronic pruritus. </a:t>
            </a:r>
          </a:p>
          <a:p>
            <a:pPr>
              <a:lnSpc>
                <a:spcPct val="150000"/>
              </a:lnSpc>
            </a:pPr>
            <a:r>
              <a:rPr lang="en-US" altLang="ko-KR" sz="1200" dirty="0">
                <a:latin typeface="Arial" panose="020B0604020202020204" pitchFamily="34" charset="0"/>
                <a:cs typeface="Arial" panose="020B0604020202020204" pitchFamily="34" charset="0"/>
              </a:rPr>
              <a:t>(H&amp;E) staining of the nape skin in the IP3R2 KO + DCP and WT + DCP groups on day 8. Scale bar = 100 μ </a:t>
            </a:r>
            <a:r>
              <a:rPr lang="en-US" altLang="ko-KR" sz="1200" dirty="0" err="1">
                <a:latin typeface="Arial" panose="020B0604020202020204" pitchFamily="34" charset="0"/>
                <a:cs typeface="Arial" panose="020B0604020202020204" pitchFamily="34" charset="0"/>
              </a:rPr>
              <a:t>μ</a:t>
            </a:r>
            <a:r>
              <a:rPr lang="en-US" altLang="ko-KR" sz="1200" dirty="0">
                <a:latin typeface="Arial" panose="020B0604020202020204" pitchFamily="34" charset="0"/>
                <a:cs typeface="Arial" panose="020B0604020202020204" pitchFamily="34" charset="0"/>
              </a:rPr>
              <a:t> m. </a:t>
            </a:r>
          </a:p>
          <a:p>
            <a:pPr>
              <a:lnSpc>
                <a:spcPct val="150000"/>
              </a:lnSpc>
            </a:pPr>
            <a:r>
              <a:rPr lang="en-US" altLang="ko-KR" sz="1200" dirty="0">
                <a:latin typeface="Arial" panose="020B0604020202020204" pitchFamily="34" charset="0"/>
                <a:cs typeface="Arial" panose="020B0604020202020204" pitchFamily="34" charset="0"/>
              </a:rPr>
              <a:t>(E, F) Quantification of dermis and epidermis thickness. *p &lt; 0.05. n = 8 slices from 4 mice per group. (Unpaired t-test). </a:t>
            </a:r>
          </a:p>
          <a:p>
            <a:pPr>
              <a:lnSpc>
                <a:spcPct val="150000"/>
              </a:lnSpc>
            </a:pPr>
            <a:r>
              <a:rPr lang="en-US" altLang="ko-KR" sz="1200" dirty="0">
                <a:latin typeface="Arial" panose="020B0604020202020204" pitchFamily="34" charset="0"/>
                <a:cs typeface="Arial" panose="020B0604020202020204" pitchFamily="34" charset="0"/>
              </a:rPr>
              <a:t>(G) Representative immunofluorescence staining of GFAP (green), Scale bars = 100 m. </a:t>
            </a:r>
          </a:p>
          <a:p>
            <a:pPr>
              <a:lnSpc>
                <a:spcPct val="150000"/>
              </a:lnSpc>
            </a:pPr>
            <a:r>
              <a:rPr lang="en-US" altLang="ko-KR" sz="1200" dirty="0">
                <a:latin typeface="Arial" panose="020B0604020202020204" pitchFamily="34" charset="0"/>
                <a:cs typeface="Arial" panose="020B0604020202020204" pitchFamily="34" charset="0"/>
              </a:rPr>
              <a:t>(H) The number of intersection points between GFAP protrusions and concentric circles of different radii in DCP mice (Upper) (two-way ANOVA with post hoc Bonferroni test). Typical image of Sholl analysis of astrocytes in the RVM (Bottom). </a:t>
            </a:r>
          </a:p>
          <a:p>
            <a:pPr>
              <a:lnSpc>
                <a:spcPct val="150000"/>
              </a:lnSpc>
            </a:pPr>
            <a:r>
              <a:rPr lang="en-US" altLang="ko-KR" sz="1200" dirty="0">
                <a:latin typeface="Arial" panose="020B0604020202020204" pitchFamily="34" charset="0"/>
                <a:cs typeface="Arial" panose="020B0604020202020204" pitchFamily="34" charset="0"/>
              </a:rPr>
              <a:t>(I) Quantification of the mean fluorescence intensity (MFI) of GFAP expression in RVM region in the IP3R2 KO DCP mice on day 8. **p &lt; 0.01. n = 8 slice from 4 mice per group (Unpaired t-test). </a:t>
            </a:r>
          </a:p>
          <a:p>
            <a:pPr>
              <a:lnSpc>
                <a:spcPct val="150000"/>
              </a:lnSpc>
            </a:pPr>
            <a:r>
              <a:rPr lang="en-US" altLang="ko-KR" sz="1200" dirty="0">
                <a:latin typeface="Arial" panose="020B0604020202020204" pitchFamily="34" charset="0"/>
                <a:cs typeface="Arial" panose="020B0604020202020204" pitchFamily="34" charset="0"/>
              </a:rPr>
              <a:t>All data are shown as mean ± SEM. (For interpretation of the references to color in this figure legend, the reader is referred to the Web version of this article.)</a:t>
            </a:r>
            <a:endParaRPr lang="ko-KR" altLang="en-US" sz="1200" dirty="0">
              <a:latin typeface="Arial" panose="020B0604020202020204" pitchFamily="34" charset="0"/>
              <a:cs typeface="Arial" panose="020B0604020202020204" pitchFamily="34" charset="0"/>
            </a:endParaRPr>
          </a:p>
        </p:txBody>
      </p:sp>
      <p:grpSp>
        <p:nvGrpSpPr>
          <p:cNvPr id="8" name="그룹 7">
            <a:extLst>
              <a:ext uri="{FF2B5EF4-FFF2-40B4-BE49-F238E27FC236}">
                <a16:creationId xmlns:a16="http://schemas.microsoft.com/office/drawing/2014/main" id="{1951E000-D70B-EAA6-6760-66C0DFB5F31B}"/>
              </a:ext>
            </a:extLst>
          </p:cNvPr>
          <p:cNvGrpSpPr/>
          <p:nvPr/>
        </p:nvGrpSpPr>
        <p:grpSpPr>
          <a:xfrm>
            <a:off x="490537" y="814565"/>
            <a:ext cx="11210925" cy="3419467"/>
            <a:chOff x="490535" y="1067537"/>
            <a:chExt cx="11210925" cy="3419467"/>
          </a:xfrm>
        </p:grpSpPr>
        <p:pic>
          <p:nvPicPr>
            <p:cNvPr id="4" name="그림 3" descr="텍스트, 도표, 그래프, 스크린샷이(가) 표시된 사진&#10;&#10;AI 생성 콘텐츠는 정확하지 않을 수 있습니다.">
              <a:extLst>
                <a:ext uri="{FF2B5EF4-FFF2-40B4-BE49-F238E27FC236}">
                  <a16:creationId xmlns:a16="http://schemas.microsoft.com/office/drawing/2014/main" id="{E56D351E-4401-2E86-7B23-1688ECF54A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535" y="1115158"/>
              <a:ext cx="11210925" cy="3324225"/>
            </a:xfrm>
            <a:prstGeom prst="rect">
              <a:avLst/>
            </a:prstGeom>
          </p:spPr>
        </p:pic>
        <p:sp>
          <p:nvSpPr>
            <p:cNvPr id="5" name="직사각형 4">
              <a:extLst>
                <a:ext uri="{FF2B5EF4-FFF2-40B4-BE49-F238E27FC236}">
                  <a16:creationId xmlns:a16="http://schemas.microsoft.com/office/drawing/2014/main" id="{522E7A50-0C03-7043-AC77-FED5770BBA1A}"/>
                </a:ext>
              </a:extLst>
            </p:cNvPr>
            <p:cNvSpPr/>
            <p:nvPr/>
          </p:nvSpPr>
          <p:spPr>
            <a:xfrm>
              <a:off x="5939073" y="1067537"/>
              <a:ext cx="2797521" cy="23709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 name="직사각형 6">
              <a:extLst>
                <a:ext uri="{FF2B5EF4-FFF2-40B4-BE49-F238E27FC236}">
                  <a16:creationId xmlns:a16="http://schemas.microsoft.com/office/drawing/2014/main" id="{42434817-BB8A-12E9-A341-339E3246AB36}"/>
                </a:ext>
              </a:extLst>
            </p:cNvPr>
            <p:cNvSpPr/>
            <p:nvPr/>
          </p:nvSpPr>
          <p:spPr>
            <a:xfrm>
              <a:off x="2098894" y="4249911"/>
              <a:ext cx="4926595" cy="23709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Tree>
    <p:extLst>
      <p:ext uri="{BB962C8B-B14F-4D97-AF65-F5344CB8AC3E}">
        <p14:creationId xmlns:p14="http://schemas.microsoft.com/office/powerpoint/2010/main" val="388712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2961F-9ED9-B5DF-ADEE-96F541E4FA92}"/>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61B10CB0-0B02-CB47-BEEF-550B7FCE865E}"/>
              </a:ext>
            </a:extLst>
          </p:cNvPr>
          <p:cNvSpPr>
            <a:spLocks noGrp="1"/>
          </p:cNvSpPr>
          <p:nvPr>
            <p:ph type="title"/>
          </p:nvPr>
        </p:nvSpPr>
        <p:spPr>
          <a:xfrm>
            <a:off x="137927" y="207882"/>
            <a:ext cx="10515600" cy="606425"/>
          </a:xfrm>
        </p:spPr>
        <p:txBody>
          <a:bodyPr>
            <a:normAutofit/>
          </a:bodyPr>
          <a:lstStyle/>
          <a:p>
            <a:r>
              <a:rPr lang="en-US" altLang="ko-KR" sz="3600" dirty="0">
                <a:latin typeface="Arial" panose="020B0604020202020204" pitchFamily="34" charset="0"/>
                <a:cs typeface="Arial" panose="020B0604020202020204" pitchFamily="34" charset="0"/>
              </a:rPr>
              <a:t>Results</a:t>
            </a:r>
            <a:endParaRPr lang="ko-KR" altLang="en-US" sz="36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F7EF668-67A6-A45F-7274-55A6F569FB05}"/>
              </a:ext>
            </a:extLst>
          </p:cNvPr>
          <p:cNvSpPr txBox="1"/>
          <p:nvPr/>
        </p:nvSpPr>
        <p:spPr>
          <a:xfrm>
            <a:off x="137927" y="992211"/>
            <a:ext cx="6579686" cy="369332"/>
          </a:xfrm>
          <a:prstGeom prst="rect">
            <a:avLst/>
          </a:prstGeom>
          <a:noFill/>
        </p:spPr>
        <p:txBody>
          <a:bodyPr wrap="none" rtlCol="0">
            <a:spAutoFit/>
          </a:bodyPr>
          <a:lstStyle/>
          <a:p>
            <a:r>
              <a:rPr lang="en-US" altLang="ko-KR" b="1" dirty="0">
                <a:latin typeface="Arial" panose="020B0604020202020204" pitchFamily="34" charset="0"/>
                <a:cs typeface="Arial" panose="020B0604020202020204" pitchFamily="34" charset="0"/>
              </a:rPr>
              <a:t>3. IP3R2 KO suppresses the DCP induced chronic pruritus</a:t>
            </a:r>
            <a:endParaRPr lang="ko-KR" altLang="en-US"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E5AC048-D89F-B440-0F9E-CFDA8771AF7F}"/>
              </a:ext>
            </a:extLst>
          </p:cNvPr>
          <p:cNvSpPr txBox="1"/>
          <p:nvPr/>
        </p:nvSpPr>
        <p:spPr>
          <a:xfrm>
            <a:off x="358933" y="5064546"/>
            <a:ext cx="11474133" cy="1668214"/>
          </a:xfrm>
          <a:prstGeom prst="rect">
            <a:avLst/>
          </a:prstGeom>
          <a:noFill/>
        </p:spPr>
        <p:txBody>
          <a:bodyPr wrap="square" rtlCol="0">
            <a:spAutoFit/>
          </a:bodyPr>
          <a:lstStyle/>
          <a:p>
            <a:pPr>
              <a:lnSpc>
                <a:spcPct val="150000"/>
              </a:lnSpc>
            </a:pPr>
            <a:r>
              <a:rPr lang="en-US" altLang="ko-KR" sz="1400" b="1" dirty="0">
                <a:latin typeface="Arial" panose="020B0604020202020204" pitchFamily="34" charset="0"/>
                <a:cs typeface="Arial" panose="020B0604020202020204" pitchFamily="34" charset="0"/>
              </a:rPr>
              <a:t>Fig. 3. IP3R2 KO suppresses the DCP induced chronic pruritus. </a:t>
            </a:r>
          </a:p>
          <a:p>
            <a:pPr>
              <a:lnSpc>
                <a:spcPct val="150000"/>
              </a:lnSpc>
            </a:pPr>
            <a:r>
              <a:rPr lang="en-US" altLang="ko-KR" sz="1400" dirty="0">
                <a:latin typeface="Arial" panose="020B0604020202020204" pitchFamily="34" charset="0"/>
                <a:cs typeface="Arial" panose="020B0604020202020204" pitchFamily="34" charset="0"/>
              </a:rPr>
              <a:t>(J–O) Effect of IP3R2 KO on the total traveled distance, the traveled distance in center arena and the time spent in center arena in the open field test in the DCP mice (DCP + OFT), and prior to DCP treatment (BL + OFT). *p &lt; 0.05, n = 10 mice per group (Unpaired t-test). </a:t>
            </a:r>
          </a:p>
          <a:p>
            <a:pPr>
              <a:lnSpc>
                <a:spcPct val="150000"/>
              </a:lnSpc>
            </a:pPr>
            <a:r>
              <a:rPr lang="en-US" altLang="ko-KR" sz="1400" dirty="0">
                <a:latin typeface="Arial" panose="020B0604020202020204" pitchFamily="34" charset="0"/>
                <a:cs typeface="Arial" panose="020B0604020202020204" pitchFamily="34" charset="0"/>
              </a:rPr>
              <a:t>All data are shown as mean ± SEM. (For interpretation of the references to color in this figure legend, the reader is referred to the Web version of this article.)</a:t>
            </a:r>
            <a:endParaRPr lang="ko-KR" altLang="en-US" sz="1300" dirty="0">
              <a:latin typeface="Arial" panose="020B0604020202020204" pitchFamily="34" charset="0"/>
              <a:cs typeface="Arial" panose="020B0604020202020204" pitchFamily="34" charset="0"/>
            </a:endParaRPr>
          </a:p>
        </p:txBody>
      </p:sp>
      <p:pic>
        <p:nvPicPr>
          <p:cNvPr id="4" name="그림 3" descr="도표, 텍스트, 평면도, 라인이(가) 표시된 사진&#10;&#10;AI 생성 콘텐츠는 정확하지 않을 수 있습니다.">
            <a:extLst>
              <a:ext uri="{FF2B5EF4-FFF2-40B4-BE49-F238E27FC236}">
                <a16:creationId xmlns:a16="http://schemas.microsoft.com/office/drawing/2014/main" id="{B414AFB5-AC19-D9A9-2F7B-E00651F32B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1601388"/>
            <a:ext cx="10515600" cy="3223313"/>
          </a:xfrm>
          <a:prstGeom prst="rect">
            <a:avLst/>
          </a:prstGeom>
        </p:spPr>
      </p:pic>
    </p:spTree>
    <p:extLst>
      <p:ext uri="{BB962C8B-B14F-4D97-AF65-F5344CB8AC3E}">
        <p14:creationId xmlns:p14="http://schemas.microsoft.com/office/powerpoint/2010/main" val="190369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232B8-3207-2D75-E1A1-B90DEAD98D9F}"/>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ADFA41C2-5628-A05A-CAC6-DCA4D58519B2}"/>
              </a:ext>
            </a:extLst>
          </p:cNvPr>
          <p:cNvSpPr>
            <a:spLocks noGrp="1"/>
          </p:cNvSpPr>
          <p:nvPr>
            <p:ph type="title"/>
          </p:nvPr>
        </p:nvSpPr>
        <p:spPr>
          <a:xfrm>
            <a:off x="137927" y="207882"/>
            <a:ext cx="10515600" cy="606425"/>
          </a:xfrm>
        </p:spPr>
        <p:txBody>
          <a:bodyPr>
            <a:normAutofit/>
          </a:bodyPr>
          <a:lstStyle/>
          <a:p>
            <a:r>
              <a:rPr lang="en-US" altLang="ko-KR" sz="3600" dirty="0">
                <a:latin typeface="Arial" panose="020B0604020202020204" pitchFamily="34" charset="0"/>
                <a:cs typeface="Arial" panose="020B0604020202020204" pitchFamily="34" charset="0"/>
              </a:rPr>
              <a:t>Results</a:t>
            </a:r>
            <a:endParaRPr lang="ko-KR" altLang="en-US" sz="36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830D5E1-4CF9-85D0-F26F-04CC48BB6022}"/>
              </a:ext>
            </a:extLst>
          </p:cNvPr>
          <p:cNvSpPr txBox="1"/>
          <p:nvPr/>
        </p:nvSpPr>
        <p:spPr>
          <a:xfrm>
            <a:off x="137927" y="992211"/>
            <a:ext cx="6579686" cy="369332"/>
          </a:xfrm>
          <a:prstGeom prst="rect">
            <a:avLst/>
          </a:prstGeom>
          <a:noFill/>
        </p:spPr>
        <p:txBody>
          <a:bodyPr wrap="none" rtlCol="0">
            <a:spAutoFit/>
          </a:bodyPr>
          <a:lstStyle/>
          <a:p>
            <a:r>
              <a:rPr lang="en-US" altLang="ko-KR" b="1" dirty="0">
                <a:latin typeface="Arial" panose="020B0604020202020204" pitchFamily="34" charset="0"/>
                <a:cs typeface="Arial" panose="020B0604020202020204" pitchFamily="34" charset="0"/>
              </a:rPr>
              <a:t>3. IP3R2 KO suppresses the DCP induced chronic pruritus</a:t>
            </a:r>
            <a:endParaRPr lang="ko-KR" altLang="en-US"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9FBE6F3-3EED-2701-1115-2B2E4CFD8816}"/>
              </a:ext>
            </a:extLst>
          </p:cNvPr>
          <p:cNvSpPr txBox="1"/>
          <p:nvPr/>
        </p:nvSpPr>
        <p:spPr>
          <a:xfrm>
            <a:off x="8111905" y="250501"/>
            <a:ext cx="3942168" cy="6356997"/>
          </a:xfrm>
          <a:prstGeom prst="rect">
            <a:avLst/>
          </a:prstGeom>
          <a:noFill/>
        </p:spPr>
        <p:txBody>
          <a:bodyPr wrap="square" rtlCol="0">
            <a:spAutoFit/>
          </a:bodyPr>
          <a:lstStyle/>
          <a:p>
            <a:pPr>
              <a:lnSpc>
                <a:spcPct val="150000"/>
              </a:lnSpc>
            </a:pPr>
            <a:r>
              <a:rPr lang="en-US" altLang="ko-KR" sz="1300" b="1" dirty="0">
                <a:latin typeface="Arial" panose="020B0604020202020204" pitchFamily="34" charset="0"/>
                <a:cs typeface="Arial" panose="020B0604020202020204" pitchFamily="34" charset="0"/>
              </a:rPr>
              <a:t>Fig. 4. Conditional deletion of </a:t>
            </a:r>
            <a:r>
              <a:rPr lang="en-US" altLang="ko-KR" sz="1300" b="1" dirty="0" err="1">
                <a:latin typeface="Arial" panose="020B0604020202020204" pitchFamily="34" charset="0"/>
                <a:cs typeface="Arial" panose="020B0604020202020204" pitchFamily="34" charset="0"/>
              </a:rPr>
              <a:t>astroglial</a:t>
            </a:r>
            <a:r>
              <a:rPr lang="en-US" altLang="ko-KR" sz="1300" b="1" dirty="0">
                <a:latin typeface="Arial" panose="020B0604020202020204" pitchFamily="34" charset="0"/>
                <a:cs typeface="Arial" panose="020B0604020202020204" pitchFamily="34" charset="0"/>
              </a:rPr>
              <a:t> IP3R2 in the RVM alleviates DCP-induced chronic pruritus behavior. </a:t>
            </a:r>
          </a:p>
          <a:p>
            <a:pPr>
              <a:lnSpc>
                <a:spcPct val="150000"/>
              </a:lnSpc>
            </a:pPr>
            <a:r>
              <a:rPr lang="en-US" altLang="ko-KR" sz="1300" dirty="0">
                <a:latin typeface="Arial" panose="020B0604020202020204" pitchFamily="34" charset="0"/>
                <a:cs typeface="Arial" panose="020B0604020202020204" pitchFamily="34" charset="0"/>
              </a:rPr>
              <a:t>(A, B) Schematic illustration and representative image of viral delivery into the RVM of IP3R2 </a:t>
            </a:r>
            <a:r>
              <a:rPr lang="en-US" altLang="ko-KR" sz="1300" dirty="0" err="1">
                <a:latin typeface="Arial" panose="020B0604020202020204" pitchFamily="34" charset="0"/>
                <a:cs typeface="Arial" panose="020B0604020202020204" pitchFamily="34" charset="0"/>
              </a:rPr>
              <a:t>flox</a:t>
            </a:r>
            <a:r>
              <a:rPr lang="en-US" altLang="ko-KR" sz="1300" dirty="0">
                <a:latin typeface="Arial" panose="020B0604020202020204" pitchFamily="34" charset="0"/>
                <a:cs typeface="Arial" panose="020B0604020202020204" pitchFamily="34" charset="0"/>
              </a:rPr>
              <a:t> or WT mice, along with the experimental timeline for DCP application and behavioral tests. </a:t>
            </a:r>
          </a:p>
          <a:p>
            <a:pPr>
              <a:lnSpc>
                <a:spcPct val="150000"/>
              </a:lnSpc>
            </a:pPr>
            <a:r>
              <a:rPr lang="en-US" altLang="ko-KR" sz="1300" dirty="0">
                <a:latin typeface="Arial" panose="020B0604020202020204" pitchFamily="34" charset="0"/>
                <a:cs typeface="Arial" panose="020B0604020202020204" pitchFamily="34" charset="0"/>
              </a:rPr>
              <a:t>(C) Rotarod test of IP3R2 </a:t>
            </a:r>
            <a:r>
              <a:rPr lang="en-US" altLang="ko-KR" sz="1300" dirty="0" err="1">
                <a:latin typeface="Arial" panose="020B0604020202020204" pitchFamily="34" charset="0"/>
                <a:cs typeface="Arial" panose="020B0604020202020204" pitchFamily="34" charset="0"/>
              </a:rPr>
              <a:t>cKO</a:t>
            </a:r>
            <a:r>
              <a:rPr lang="en-US" altLang="ko-KR" sz="1300" dirty="0">
                <a:latin typeface="Arial" panose="020B0604020202020204" pitchFamily="34" charset="0"/>
                <a:cs typeface="Arial" panose="020B0604020202020204" pitchFamily="34" charset="0"/>
              </a:rPr>
              <a:t> and WT mice. (D) Representative immunofluorescence images showing GFAP (green) and </a:t>
            </a:r>
            <a:r>
              <a:rPr lang="en-US" altLang="ko-KR" sz="1300" dirty="0" err="1">
                <a:latin typeface="Arial" panose="020B0604020202020204" pitchFamily="34" charset="0"/>
                <a:cs typeface="Arial" panose="020B0604020202020204" pitchFamily="34" charset="0"/>
              </a:rPr>
              <a:t>mCherry</a:t>
            </a:r>
            <a:r>
              <a:rPr lang="en-US" altLang="ko-KR" sz="1300" dirty="0">
                <a:latin typeface="Arial" panose="020B0604020202020204" pitchFamily="34" charset="0"/>
                <a:cs typeface="Arial" panose="020B0604020202020204" pitchFamily="34" charset="0"/>
              </a:rPr>
              <a:t> (red) staining in the RVM region. Scale bars: 400 μ 100 μ m, m (zoom). </a:t>
            </a:r>
          </a:p>
          <a:p>
            <a:pPr>
              <a:lnSpc>
                <a:spcPct val="150000"/>
              </a:lnSpc>
            </a:pPr>
            <a:r>
              <a:rPr lang="en-US" altLang="ko-KR" sz="1300" dirty="0">
                <a:latin typeface="Arial" panose="020B0604020202020204" pitchFamily="34" charset="0"/>
                <a:cs typeface="Arial" panose="020B0604020202020204" pitchFamily="34" charset="0"/>
              </a:rPr>
              <a:t>(E) Quantification of the mean fluorescence intensity (MFI) of GFAP expression in the RVM of IP3R2 </a:t>
            </a:r>
            <a:r>
              <a:rPr lang="en-US" altLang="ko-KR" sz="1300" dirty="0" err="1">
                <a:latin typeface="Arial" panose="020B0604020202020204" pitchFamily="34" charset="0"/>
                <a:cs typeface="Arial" panose="020B0604020202020204" pitchFamily="34" charset="0"/>
              </a:rPr>
              <a:t>cKO</a:t>
            </a:r>
            <a:r>
              <a:rPr lang="en-US" altLang="ko-KR" sz="1300" dirty="0">
                <a:latin typeface="Arial" panose="020B0604020202020204" pitchFamily="34" charset="0"/>
                <a:cs typeface="Arial" panose="020B0604020202020204" pitchFamily="34" charset="0"/>
              </a:rPr>
              <a:t> and WT mice on day 8 post-DCP treatment. ***p &lt; 0.001; n = 9 slices from 3 mice per group. </a:t>
            </a:r>
          </a:p>
          <a:p>
            <a:pPr>
              <a:lnSpc>
                <a:spcPct val="150000"/>
              </a:lnSpc>
            </a:pPr>
            <a:r>
              <a:rPr lang="en-US" altLang="ko-KR" sz="1300" dirty="0">
                <a:latin typeface="Arial" panose="020B0604020202020204" pitchFamily="34" charset="0"/>
                <a:cs typeface="Arial" panose="020B0604020202020204" pitchFamily="34" charset="0"/>
              </a:rPr>
              <a:t>All data are presented as mean ± SEM. (For interpretation of the references to color in this figure legend, the reader is referred to the Web version of this article.)</a:t>
            </a:r>
            <a:endParaRPr lang="ko-KR" altLang="en-US" sz="1300" dirty="0">
              <a:latin typeface="Arial" panose="020B0604020202020204" pitchFamily="34" charset="0"/>
              <a:cs typeface="Arial" panose="020B0604020202020204" pitchFamily="34" charset="0"/>
            </a:endParaRPr>
          </a:p>
        </p:txBody>
      </p:sp>
      <p:pic>
        <p:nvPicPr>
          <p:cNvPr id="5" name="그림 4" descr="텍스트, 스크린샷, 도표, 다채로움이(가) 표시된 사진&#10;&#10;AI 생성 콘텐츠는 정확하지 않을 수 있습니다.">
            <a:extLst>
              <a:ext uri="{FF2B5EF4-FFF2-40B4-BE49-F238E27FC236}">
                <a16:creationId xmlns:a16="http://schemas.microsoft.com/office/drawing/2014/main" id="{6FAA5667-32FF-4638-1D2F-5ED0DBFBF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89" y="1539447"/>
            <a:ext cx="7981416" cy="4650749"/>
          </a:xfrm>
          <a:prstGeom prst="rect">
            <a:avLst/>
          </a:prstGeom>
        </p:spPr>
      </p:pic>
    </p:spTree>
    <p:extLst>
      <p:ext uri="{BB962C8B-B14F-4D97-AF65-F5344CB8AC3E}">
        <p14:creationId xmlns:p14="http://schemas.microsoft.com/office/powerpoint/2010/main" val="278898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20C6E-8946-5E40-B17E-BDC8A38A5618}"/>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18DF5FC0-2A14-E88D-FA62-01236A936196}"/>
              </a:ext>
            </a:extLst>
          </p:cNvPr>
          <p:cNvSpPr>
            <a:spLocks noGrp="1"/>
          </p:cNvSpPr>
          <p:nvPr>
            <p:ph type="title"/>
          </p:nvPr>
        </p:nvSpPr>
        <p:spPr>
          <a:xfrm>
            <a:off x="137927" y="207882"/>
            <a:ext cx="10515600" cy="606425"/>
          </a:xfrm>
        </p:spPr>
        <p:txBody>
          <a:bodyPr>
            <a:normAutofit/>
          </a:bodyPr>
          <a:lstStyle/>
          <a:p>
            <a:r>
              <a:rPr lang="en-US" altLang="ko-KR" sz="3600" dirty="0">
                <a:latin typeface="Arial" panose="020B0604020202020204" pitchFamily="34" charset="0"/>
                <a:cs typeface="Arial" panose="020B0604020202020204" pitchFamily="34" charset="0"/>
              </a:rPr>
              <a:t>Results</a:t>
            </a:r>
            <a:endParaRPr lang="ko-KR" altLang="en-US" sz="36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DD12D01-A24D-5430-A792-C2E262F003A5}"/>
              </a:ext>
            </a:extLst>
          </p:cNvPr>
          <p:cNvSpPr txBox="1"/>
          <p:nvPr/>
        </p:nvSpPr>
        <p:spPr>
          <a:xfrm>
            <a:off x="137927" y="814307"/>
            <a:ext cx="6579686" cy="369332"/>
          </a:xfrm>
          <a:prstGeom prst="rect">
            <a:avLst/>
          </a:prstGeom>
          <a:noFill/>
        </p:spPr>
        <p:txBody>
          <a:bodyPr wrap="none" rtlCol="0">
            <a:spAutoFit/>
          </a:bodyPr>
          <a:lstStyle/>
          <a:p>
            <a:r>
              <a:rPr lang="en-US" altLang="ko-KR" b="1" dirty="0">
                <a:latin typeface="Arial" panose="020B0604020202020204" pitchFamily="34" charset="0"/>
                <a:cs typeface="Arial" panose="020B0604020202020204" pitchFamily="34" charset="0"/>
              </a:rPr>
              <a:t>3. IP3R2 KO suppresses the DCP induced chronic pruritus</a:t>
            </a:r>
            <a:endParaRPr lang="ko-KR" altLang="en-US"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960A348-DF51-6560-9FA1-B30DE8934EAC}"/>
              </a:ext>
            </a:extLst>
          </p:cNvPr>
          <p:cNvSpPr txBox="1"/>
          <p:nvPr/>
        </p:nvSpPr>
        <p:spPr>
          <a:xfrm>
            <a:off x="358931" y="4488893"/>
            <a:ext cx="11474133" cy="2314544"/>
          </a:xfrm>
          <a:prstGeom prst="rect">
            <a:avLst/>
          </a:prstGeom>
          <a:noFill/>
        </p:spPr>
        <p:txBody>
          <a:bodyPr wrap="square" rtlCol="0">
            <a:spAutoFit/>
          </a:bodyPr>
          <a:lstStyle/>
          <a:p>
            <a:pPr>
              <a:lnSpc>
                <a:spcPct val="150000"/>
              </a:lnSpc>
            </a:pPr>
            <a:r>
              <a:rPr lang="en-US" altLang="ko-KR" sz="1400" b="1" dirty="0">
                <a:latin typeface="Arial" panose="020B0604020202020204" pitchFamily="34" charset="0"/>
                <a:cs typeface="Arial" panose="020B0604020202020204" pitchFamily="34" charset="0"/>
              </a:rPr>
              <a:t>Fig. 4. Conditional deletion of </a:t>
            </a:r>
            <a:r>
              <a:rPr lang="en-US" altLang="ko-KR" sz="1400" b="1" dirty="0" err="1">
                <a:latin typeface="Arial" panose="020B0604020202020204" pitchFamily="34" charset="0"/>
                <a:cs typeface="Arial" panose="020B0604020202020204" pitchFamily="34" charset="0"/>
              </a:rPr>
              <a:t>astroglial</a:t>
            </a:r>
            <a:r>
              <a:rPr lang="en-US" altLang="ko-KR" sz="1400" b="1" dirty="0">
                <a:latin typeface="Arial" panose="020B0604020202020204" pitchFamily="34" charset="0"/>
                <a:cs typeface="Arial" panose="020B0604020202020204" pitchFamily="34" charset="0"/>
              </a:rPr>
              <a:t> IP3R2 in the RVM alleviates DCP-induced chronic pruritus behavior. </a:t>
            </a:r>
          </a:p>
          <a:p>
            <a:pPr>
              <a:lnSpc>
                <a:spcPct val="150000"/>
              </a:lnSpc>
            </a:pPr>
            <a:r>
              <a:rPr lang="en-US" altLang="ko-KR" sz="1400" dirty="0">
                <a:latin typeface="Arial" panose="020B0604020202020204" pitchFamily="34" charset="0"/>
                <a:cs typeface="Arial" panose="020B0604020202020204" pitchFamily="34" charset="0"/>
              </a:rPr>
              <a:t>(F) Quantification of scratching behavior over 60 min on day 7 following the final DCP application. **p &lt; 0.01. </a:t>
            </a:r>
          </a:p>
          <a:p>
            <a:pPr>
              <a:lnSpc>
                <a:spcPct val="150000"/>
              </a:lnSpc>
            </a:pPr>
            <a:r>
              <a:rPr lang="en-US" altLang="ko-KR" sz="1400" dirty="0">
                <a:latin typeface="Arial" panose="020B0604020202020204" pitchFamily="34" charset="0"/>
                <a:cs typeface="Arial" panose="020B0604020202020204" pitchFamily="34" charset="0"/>
              </a:rPr>
              <a:t>(G) Representative hematoxylin and eosin (H&amp;E) staining of the nape skin in IP3R2 </a:t>
            </a:r>
            <a:r>
              <a:rPr lang="en-US" altLang="ko-KR" sz="1400" dirty="0" err="1">
                <a:latin typeface="Arial" panose="020B0604020202020204" pitchFamily="34" charset="0"/>
                <a:cs typeface="Arial" panose="020B0604020202020204" pitchFamily="34" charset="0"/>
              </a:rPr>
              <a:t>cKO</a:t>
            </a:r>
            <a:r>
              <a:rPr lang="en-US" altLang="ko-KR" sz="1400" dirty="0">
                <a:latin typeface="Arial" panose="020B0604020202020204" pitchFamily="34" charset="0"/>
                <a:cs typeface="Arial" panose="020B0604020202020204" pitchFamily="34" charset="0"/>
              </a:rPr>
              <a:t> + DCP and WT + DCP groups on day 8. Scale bars: 200 μ m, 50 μ m (zoom). </a:t>
            </a:r>
          </a:p>
          <a:p>
            <a:pPr>
              <a:lnSpc>
                <a:spcPct val="150000"/>
              </a:lnSpc>
            </a:pPr>
            <a:r>
              <a:rPr lang="en-US" altLang="ko-KR" sz="1400" dirty="0">
                <a:latin typeface="Arial" panose="020B0604020202020204" pitchFamily="34" charset="0"/>
                <a:cs typeface="Arial" panose="020B0604020202020204" pitchFamily="34" charset="0"/>
              </a:rPr>
              <a:t>(H, I) Quantification of dermal and epidermal thickness based on H&amp;E staining. </a:t>
            </a:r>
          </a:p>
          <a:p>
            <a:pPr>
              <a:lnSpc>
                <a:spcPct val="150000"/>
              </a:lnSpc>
            </a:pPr>
            <a:r>
              <a:rPr lang="en-US" altLang="ko-KR" sz="1400" dirty="0">
                <a:latin typeface="Arial" panose="020B0604020202020204" pitchFamily="34" charset="0"/>
                <a:cs typeface="Arial" panose="020B0604020202020204" pitchFamily="34" charset="0"/>
              </a:rPr>
              <a:t>All data are presented as mean ± SEM. (For interpretation of the references to color in this figure legend, the reader is referred to the Web version of this article.)</a:t>
            </a:r>
            <a:endParaRPr lang="ko-KR" altLang="en-US" sz="1300" dirty="0">
              <a:latin typeface="Arial" panose="020B0604020202020204" pitchFamily="34" charset="0"/>
              <a:cs typeface="Arial" panose="020B0604020202020204" pitchFamily="34" charset="0"/>
            </a:endParaRPr>
          </a:p>
        </p:txBody>
      </p:sp>
      <p:grpSp>
        <p:nvGrpSpPr>
          <p:cNvPr id="12" name="그룹 11">
            <a:extLst>
              <a:ext uri="{FF2B5EF4-FFF2-40B4-BE49-F238E27FC236}">
                <a16:creationId xmlns:a16="http://schemas.microsoft.com/office/drawing/2014/main" id="{3B39498D-C0DE-39AD-DFE6-87EB033F97DE}"/>
              </a:ext>
            </a:extLst>
          </p:cNvPr>
          <p:cNvGrpSpPr/>
          <p:nvPr/>
        </p:nvGrpSpPr>
        <p:grpSpPr>
          <a:xfrm>
            <a:off x="819148" y="1293216"/>
            <a:ext cx="10553700" cy="3147893"/>
            <a:chOff x="819149" y="1539447"/>
            <a:chExt cx="10553700" cy="3147893"/>
          </a:xfrm>
        </p:grpSpPr>
        <p:pic>
          <p:nvPicPr>
            <p:cNvPr id="8" name="그림 7" descr="텍스트, 도표, 스케치, 시각화이(가) 표시된 사진&#10;&#10;AI 생성 콘텐츠는 정확하지 않을 수 있습니다.">
              <a:extLst>
                <a:ext uri="{FF2B5EF4-FFF2-40B4-BE49-F238E27FC236}">
                  <a16:creationId xmlns:a16="http://schemas.microsoft.com/office/drawing/2014/main" id="{8EF60989-AEE9-D6B4-F0B8-7468D8C1D3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149" y="1539447"/>
              <a:ext cx="10553700" cy="3086100"/>
            </a:xfrm>
            <a:prstGeom prst="rect">
              <a:avLst/>
            </a:prstGeom>
          </p:spPr>
        </p:pic>
        <p:sp>
          <p:nvSpPr>
            <p:cNvPr id="10" name="직사각형 9">
              <a:extLst>
                <a:ext uri="{FF2B5EF4-FFF2-40B4-BE49-F238E27FC236}">
                  <a16:creationId xmlns:a16="http://schemas.microsoft.com/office/drawing/2014/main" id="{B2CCC0C2-3861-00F7-EA16-E4BFAAF387F0}"/>
                </a:ext>
              </a:extLst>
            </p:cNvPr>
            <p:cNvSpPr/>
            <p:nvPr/>
          </p:nvSpPr>
          <p:spPr>
            <a:xfrm>
              <a:off x="2082297" y="4450247"/>
              <a:ext cx="4083112" cy="23709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1" name="직사각형 10">
              <a:extLst>
                <a:ext uri="{FF2B5EF4-FFF2-40B4-BE49-F238E27FC236}">
                  <a16:creationId xmlns:a16="http://schemas.microsoft.com/office/drawing/2014/main" id="{68DA1B26-5DBA-FD37-A5D6-6A72E54B8087}"/>
                </a:ext>
              </a:extLst>
            </p:cNvPr>
            <p:cNvSpPr/>
            <p:nvPr/>
          </p:nvSpPr>
          <p:spPr>
            <a:xfrm>
              <a:off x="8736594" y="4403336"/>
              <a:ext cx="1166388" cy="23709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Tree>
    <p:extLst>
      <p:ext uri="{BB962C8B-B14F-4D97-AF65-F5344CB8AC3E}">
        <p14:creationId xmlns:p14="http://schemas.microsoft.com/office/powerpoint/2010/main" val="3784072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1A05B-D87E-96FF-31F4-B6E976F45651}"/>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1FE994E9-ABDB-6271-8861-B02667878F9A}"/>
              </a:ext>
            </a:extLst>
          </p:cNvPr>
          <p:cNvSpPr>
            <a:spLocks noGrp="1"/>
          </p:cNvSpPr>
          <p:nvPr>
            <p:ph type="title"/>
          </p:nvPr>
        </p:nvSpPr>
        <p:spPr>
          <a:xfrm>
            <a:off x="137927" y="207882"/>
            <a:ext cx="10515600" cy="606425"/>
          </a:xfrm>
        </p:spPr>
        <p:txBody>
          <a:bodyPr>
            <a:normAutofit/>
          </a:bodyPr>
          <a:lstStyle/>
          <a:p>
            <a:r>
              <a:rPr lang="en-US" altLang="ko-KR" sz="3600" dirty="0">
                <a:latin typeface="Arial" panose="020B0604020202020204" pitchFamily="34" charset="0"/>
                <a:cs typeface="Arial" panose="020B0604020202020204" pitchFamily="34" charset="0"/>
              </a:rPr>
              <a:t>Results</a:t>
            </a:r>
            <a:endParaRPr lang="ko-KR" altLang="en-US" sz="36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3D1210D-1DE5-04C7-BE5D-692296FBC51B}"/>
              </a:ext>
            </a:extLst>
          </p:cNvPr>
          <p:cNvSpPr txBox="1"/>
          <p:nvPr/>
        </p:nvSpPr>
        <p:spPr>
          <a:xfrm>
            <a:off x="137927" y="814307"/>
            <a:ext cx="6579686" cy="369332"/>
          </a:xfrm>
          <a:prstGeom prst="rect">
            <a:avLst/>
          </a:prstGeom>
          <a:noFill/>
        </p:spPr>
        <p:txBody>
          <a:bodyPr wrap="none" rtlCol="0">
            <a:spAutoFit/>
          </a:bodyPr>
          <a:lstStyle/>
          <a:p>
            <a:r>
              <a:rPr lang="en-US" altLang="ko-KR" b="1" dirty="0">
                <a:latin typeface="Arial" panose="020B0604020202020204" pitchFamily="34" charset="0"/>
                <a:cs typeface="Arial" panose="020B0604020202020204" pitchFamily="34" charset="0"/>
              </a:rPr>
              <a:t>3. IP3R2 KO suppresses the DCP induced chronic pruritus</a:t>
            </a:r>
            <a:endParaRPr lang="ko-KR" altLang="en-US"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8E86759-AB98-F5FB-A669-DD8008E43EAA}"/>
              </a:ext>
            </a:extLst>
          </p:cNvPr>
          <p:cNvSpPr txBox="1"/>
          <p:nvPr/>
        </p:nvSpPr>
        <p:spPr>
          <a:xfrm>
            <a:off x="8182296" y="1183639"/>
            <a:ext cx="3784535" cy="5546198"/>
          </a:xfrm>
          <a:prstGeom prst="rect">
            <a:avLst/>
          </a:prstGeom>
          <a:noFill/>
        </p:spPr>
        <p:txBody>
          <a:bodyPr wrap="square" rtlCol="0">
            <a:spAutoFit/>
          </a:bodyPr>
          <a:lstStyle/>
          <a:p>
            <a:pPr>
              <a:lnSpc>
                <a:spcPct val="150000"/>
              </a:lnSpc>
            </a:pPr>
            <a:r>
              <a:rPr lang="en-US" altLang="ko-KR" sz="1400" b="1" dirty="0">
                <a:latin typeface="Arial" panose="020B0604020202020204" pitchFamily="34" charset="0"/>
                <a:cs typeface="Arial" panose="020B0604020202020204" pitchFamily="34" charset="0"/>
              </a:rPr>
              <a:t>Fig. 4. Conditional deletion of </a:t>
            </a:r>
            <a:r>
              <a:rPr lang="en-US" altLang="ko-KR" sz="1400" b="1" dirty="0" err="1">
                <a:latin typeface="Arial" panose="020B0604020202020204" pitchFamily="34" charset="0"/>
                <a:cs typeface="Arial" panose="020B0604020202020204" pitchFamily="34" charset="0"/>
              </a:rPr>
              <a:t>astroglial</a:t>
            </a:r>
            <a:r>
              <a:rPr lang="en-US" altLang="ko-KR" sz="1400" b="1" dirty="0">
                <a:latin typeface="Arial" panose="020B0604020202020204" pitchFamily="34" charset="0"/>
                <a:cs typeface="Arial" panose="020B0604020202020204" pitchFamily="34" charset="0"/>
              </a:rPr>
              <a:t> IP3R2 in the RVM alleviates DCP-induced chronic pruritus behavior. </a:t>
            </a:r>
          </a:p>
          <a:p>
            <a:pPr>
              <a:lnSpc>
                <a:spcPct val="150000"/>
              </a:lnSpc>
            </a:pPr>
            <a:r>
              <a:rPr lang="en-US" altLang="ko-KR" sz="1400" dirty="0">
                <a:latin typeface="Arial" panose="020B0604020202020204" pitchFamily="34" charset="0"/>
                <a:cs typeface="Arial" panose="020B0604020202020204" pitchFamily="34" charset="0"/>
              </a:rPr>
              <a:t>(J–M) Open field test (OFT) results, assessing the distance traveled in the center arena and time spent in the center arena for IP3R2 </a:t>
            </a:r>
            <a:r>
              <a:rPr lang="en-US" altLang="ko-KR" sz="1400" dirty="0" err="1">
                <a:latin typeface="Arial" panose="020B0604020202020204" pitchFamily="34" charset="0"/>
                <a:cs typeface="Arial" panose="020B0604020202020204" pitchFamily="34" charset="0"/>
              </a:rPr>
              <a:t>cKO</a:t>
            </a:r>
            <a:r>
              <a:rPr lang="en-US" altLang="ko-KR" sz="1400" dirty="0">
                <a:latin typeface="Arial" panose="020B0604020202020204" pitchFamily="34" charset="0"/>
                <a:cs typeface="Arial" panose="020B0604020202020204" pitchFamily="34" charset="0"/>
              </a:rPr>
              <a:t> and WT mice pre- (BL + OFT) and post-DCP treatment. </a:t>
            </a:r>
          </a:p>
          <a:p>
            <a:pPr>
              <a:lnSpc>
                <a:spcPct val="150000"/>
              </a:lnSpc>
            </a:pPr>
            <a:r>
              <a:rPr lang="en-US" altLang="ko-KR" sz="1400" dirty="0">
                <a:latin typeface="Arial" panose="020B0604020202020204" pitchFamily="34" charset="0"/>
                <a:cs typeface="Arial" panose="020B0604020202020204" pitchFamily="34" charset="0"/>
              </a:rPr>
              <a:t>(N–Q) Elevated plus maze (EPM) results, analyzing the distance traveled and duration spent in open arms for IP3R2 </a:t>
            </a:r>
            <a:r>
              <a:rPr lang="en-US" altLang="ko-KR" sz="1400" dirty="0" err="1">
                <a:latin typeface="Arial" panose="020B0604020202020204" pitchFamily="34" charset="0"/>
                <a:cs typeface="Arial" panose="020B0604020202020204" pitchFamily="34" charset="0"/>
              </a:rPr>
              <a:t>cKO</a:t>
            </a:r>
            <a:r>
              <a:rPr lang="en-US" altLang="ko-KR" sz="1400" dirty="0">
                <a:latin typeface="Arial" panose="020B0604020202020204" pitchFamily="34" charset="0"/>
                <a:cs typeface="Arial" panose="020B0604020202020204" pitchFamily="34" charset="0"/>
              </a:rPr>
              <a:t> and WT mice pre- (BL + EPM) and post-DCP treatment. n = 8-10 mice per group. Unpaired t-test. All data are presented as mean ± SEM. (For interpretation of the references to color in this figure legend, the reader is referred to the Web version of this article.)</a:t>
            </a:r>
            <a:endParaRPr lang="ko-KR" altLang="en-US" sz="1300" dirty="0">
              <a:latin typeface="Arial" panose="020B0604020202020204" pitchFamily="34" charset="0"/>
              <a:cs typeface="Arial" panose="020B0604020202020204" pitchFamily="34" charset="0"/>
            </a:endParaRPr>
          </a:p>
        </p:txBody>
      </p:sp>
      <p:grpSp>
        <p:nvGrpSpPr>
          <p:cNvPr id="10" name="그룹 9">
            <a:extLst>
              <a:ext uri="{FF2B5EF4-FFF2-40B4-BE49-F238E27FC236}">
                <a16:creationId xmlns:a16="http://schemas.microsoft.com/office/drawing/2014/main" id="{BB84F976-6160-1BC3-19B9-F4194D4EE092}"/>
              </a:ext>
            </a:extLst>
          </p:cNvPr>
          <p:cNvGrpSpPr/>
          <p:nvPr/>
        </p:nvGrpSpPr>
        <p:grpSpPr>
          <a:xfrm>
            <a:off x="137927" y="1183639"/>
            <a:ext cx="7874390" cy="5541031"/>
            <a:chOff x="137927" y="1316969"/>
            <a:chExt cx="7874390" cy="5541031"/>
          </a:xfrm>
        </p:grpSpPr>
        <p:pic>
          <p:nvPicPr>
            <p:cNvPr id="4" name="그림 3" descr="텍스트, 도표, 평면도, 기술 도면이(가) 표시된 사진&#10;&#10;AI 생성 콘텐츠는 정확하지 않을 수 있습니다.">
              <a:extLst>
                <a:ext uri="{FF2B5EF4-FFF2-40B4-BE49-F238E27FC236}">
                  <a16:creationId xmlns:a16="http://schemas.microsoft.com/office/drawing/2014/main" id="{9879E4A1-549C-25B6-6FBC-65679A1FC5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927" y="1435516"/>
              <a:ext cx="7874390" cy="5422484"/>
            </a:xfrm>
            <a:prstGeom prst="rect">
              <a:avLst/>
            </a:prstGeom>
          </p:spPr>
        </p:pic>
        <p:sp>
          <p:nvSpPr>
            <p:cNvPr id="5" name="직사각형 4">
              <a:extLst>
                <a:ext uri="{FF2B5EF4-FFF2-40B4-BE49-F238E27FC236}">
                  <a16:creationId xmlns:a16="http://schemas.microsoft.com/office/drawing/2014/main" id="{E2FDAB36-7349-96C2-9301-39ABE5653B1C}"/>
                </a:ext>
              </a:extLst>
            </p:cNvPr>
            <p:cNvSpPr/>
            <p:nvPr/>
          </p:nvSpPr>
          <p:spPr>
            <a:xfrm>
              <a:off x="4061989" y="1316969"/>
              <a:ext cx="1166388" cy="23709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 name="직사각형 6">
              <a:extLst>
                <a:ext uri="{FF2B5EF4-FFF2-40B4-BE49-F238E27FC236}">
                  <a16:creationId xmlns:a16="http://schemas.microsoft.com/office/drawing/2014/main" id="{7C5A19E8-A51F-20CC-8F16-AF180A904BFD}"/>
                </a:ext>
              </a:extLst>
            </p:cNvPr>
            <p:cNvSpPr/>
            <p:nvPr/>
          </p:nvSpPr>
          <p:spPr>
            <a:xfrm>
              <a:off x="6581868" y="1316969"/>
              <a:ext cx="1166388" cy="23709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Tree>
    <p:extLst>
      <p:ext uri="{BB962C8B-B14F-4D97-AF65-F5344CB8AC3E}">
        <p14:creationId xmlns:p14="http://schemas.microsoft.com/office/powerpoint/2010/main" val="562517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17C33-53B9-8AD7-A25B-DF363A634AB1}"/>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818440A8-BC70-8AB3-F4F2-CF4055E25778}"/>
              </a:ext>
            </a:extLst>
          </p:cNvPr>
          <p:cNvSpPr>
            <a:spLocks noGrp="1"/>
          </p:cNvSpPr>
          <p:nvPr>
            <p:ph type="title"/>
          </p:nvPr>
        </p:nvSpPr>
        <p:spPr>
          <a:xfrm>
            <a:off x="137927" y="207882"/>
            <a:ext cx="10515600" cy="606425"/>
          </a:xfrm>
        </p:spPr>
        <p:txBody>
          <a:bodyPr>
            <a:normAutofit/>
          </a:bodyPr>
          <a:lstStyle/>
          <a:p>
            <a:r>
              <a:rPr lang="en-US" altLang="ko-KR" sz="3600" dirty="0">
                <a:latin typeface="Arial" panose="020B0604020202020204" pitchFamily="34" charset="0"/>
                <a:cs typeface="Arial" panose="020B0604020202020204" pitchFamily="34" charset="0"/>
              </a:rPr>
              <a:t>Results</a:t>
            </a:r>
            <a:endParaRPr lang="ko-KR" altLang="en-US" sz="36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286DE2A-AC76-DF24-ECF3-A3A3060D9AFF}"/>
              </a:ext>
            </a:extLst>
          </p:cNvPr>
          <p:cNvSpPr txBox="1"/>
          <p:nvPr/>
        </p:nvSpPr>
        <p:spPr>
          <a:xfrm>
            <a:off x="137927" y="814307"/>
            <a:ext cx="7421904" cy="369332"/>
          </a:xfrm>
          <a:prstGeom prst="rect">
            <a:avLst/>
          </a:prstGeom>
          <a:noFill/>
        </p:spPr>
        <p:txBody>
          <a:bodyPr wrap="none" rtlCol="0">
            <a:spAutoFit/>
          </a:bodyPr>
          <a:lstStyle/>
          <a:p>
            <a:r>
              <a:rPr lang="en-US" altLang="ko-KR" b="1" dirty="0">
                <a:latin typeface="Arial" panose="020B0604020202020204" pitchFamily="34" charset="0"/>
                <a:cs typeface="Arial" panose="020B0604020202020204" pitchFamily="34" charset="0"/>
              </a:rPr>
              <a:t>4. RVM astrocytes modulate the DCP induced scratching behavior</a:t>
            </a:r>
            <a:endParaRPr lang="ko-KR" altLang="en-US"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F7053E3-28BD-ADA1-766F-E6CD05D3B96B}"/>
              </a:ext>
            </a:extLst>
          </p:cNvPr>
          <p:cNvSpPr txBox="1"/>
          <p:nvPr/>
        </p:nvSpPr>
        <p:spPr>
          <a:xfrm>
            <a:off x="225169" y="4656374"/>
            <a:ext cx="11828904" cy="1991379"/>
          </a:xfrm>
          <a:prstGeom prst="rect">
            <a:avLst/>
          </a:prstGeom>
          <a:noFill/>
        </p:spPr>
        <p:txBody>
          <a:bodyPr wrap="square" rtlCol="0">
            <a:spAutoFit/>
          </a:bodyPr>
          <a:lstStyle/>
          <a:p>
            <a:pPr>
              <a:lnSpc>
                <a:spcPct val="150000"/>
              </a:lnSpc>
            </a:pPr>
            <a:r>
              <a:rPr lang="en-US" altLang="ko-KR" sz="1400" b="1" dirty="0">
                <a:latin typeface="Arial" panose="020B0604020202020204" pitchFamily="34" charset="0"/>
                <a:cs typeface="Arial" panose="020B0604020202020204" pitchFamily="34" charset="0"/>
              </a:rPr>
              <a:t>Fig. 5. Inhibition of the RVM astrocytes activity attenuated the DCP induced scratching behavior.</a:t>
            </a:r>
          </a:p>
          <a:p>
            <a:pPr>
              <a:lnSpc>
                <a:spcPct val="150000"/>
              </a:lnSpc>
            </a:pPr>
            <a:r>
              <a:rPr lang="en-US" altLang="ko-KR" sz="1400" dirty="0">
                <a:latin typeface="Arial" panose="020B0604020202020204" pitchFamily="34" charset="0"/>
                <a:cs typeface="Arial" panose="020B0604020202020204" pitchFamily="34" charset="0"/>
              </a:rPr>
              <a:t>(A, B) Illustration and representative image of viral delivery into the RVM of C57BL/6 mice. Scale bar = 100 μ m. </a:t>
            </a:r>
          </a:p>
          <a:p>
            <a:pPr>
              <a:lnSpc>
                <a:spcPct val="150000"/>
              </a:lnSpc>
            </a:pPr>
            <a:r>
              <a:rPr lang="en-US" altLang="ko-KR" sz="1400" dirty="0">
                <a:latin typeface="Arial" panose="020B0604020202020204" pitchFamily="34" charset="0"/>
                <a:cs typeface="Arial" panose="020B0604020202020204" pitchFamily="34" charset="0"/>
              </a:rPr>
              <a:t>(C, D) Behavioral effects of inhibition of the RVM astrocytes activity 3 weeks after the virus injection in the Rotarod test. n = 8 per group (Unpaired t-test). </a:t>
            </a:r>
          </a:p>
          <a:p>
            <a:pPr>
              <a:lnSpc>
                <a:spcPct val="150000"/>
              </a:lnSpc>
            </a:pPr>
            <a:r>
              <a:rPr lang="en-US" altLang="ko-KR" sz="1400" dirty="0">
                <a:latin typeface="Arial" panose="020B0604020202020204" pitchFamily="34" charset="0"/>
                <a:cs typeface="Arial" panose="020B0604020202020204" pitchFamily="34" charset="0"/>
              </a:rPr>
              <a:t>All data are shown as mean ± SEM. (For interpretation of the references to color in this figure legend, the reader is referred to the Web version of this article.)</a:t>
            </a:r>
            <a:endParaRPr lang="ko-KR" altLang="en-US" sz="1300" dirty="0">
              <a:latin typeface="Arial" panose="020B0604020202020204" pitchFamily="34" charset="0"/>
              <a:cs typeface="Arial" panose="020B0604020202020204" pitchFamily="34" charset="0"/>
            </a:endParaRPr>
          </a:p>
        </p:txBody>
      </p:sp>
      <p:pic>
        <p:nvPicPr>
          <p:cNvPr id="8" name="그림 7" descr="텍스트, 폰트, 도표, 라인이(가) 표시된 사진&#10;&#10;AI 생성 콘텐츠는 정확하지 않을 수 있습니다.">
            <a:extLst>
              <a:ext uri="{FF2B5EF4-FFF2-40B4-BE49-F238E27FC236}">
                <a16:creationId xmlns:a16="http://schemas.microsoft.com/office/drawing/2014/main" id="{0A6BCBCC-1D09-F599-15CC-714D18140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925" y="1183639"/>
            <a:ext cx="11828903" cy="2916010"/>
          </a:xfrm>
          <a:prstGeom prst="rect">
            <a:avLst/>
          </a:prstGeom>
        </p:spPr>
      </p:pic>
    </p:spTree>
    <p:extLst>
      <p:ext uri="{BB962C8B-B14F-4D97-AF65-F5344CB8AC3E}">
        <p14:creationId xmlns:p14="http://schemas.microsoft.com/office/powerpoint/2010/main" val="1842886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96B83-739C-A6F6-0CEC-6E4AFAE18431}"/>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0AAFA022-938B-6E0C-9819-A8CEB5BF79F8}"/>
              </a:ext>
            </a:extLst>
          </p:cNvPr>
          <p:cNvSpPr>
            <a:spLocks noGrp="1"/>
          </p:cNvSpPr>
          <p:nvPr>
            <p:ph type="title"/>
          </p:nvPr>
        </p:nvSpPr>
        <p:spPr>
          <a:xfrm>
            <a:off x="137927" y="-3943"/>
            <a:ext cx="10515600" cy="606425"/>
          </a:xfrm>
        </p:spPr>
        <p:txBody>
          <a:bodyPr>
            <a:normAutofit/>
          </a:bodyPr>
          <a:lstStyle/>
          <a:p>
            <a:r>
              <a:rPr lang="en-US" altLang="ko-KR" sz="3600" dirty="0">
                <a:latin typeface="Arial" panose="020B0604020202020204" pitchFamily="34" charset="0"/>
                <a:cs typeface="Arial" panose="020B0604020202020204" pitchFamily="34" charset="0"/>
              </a:rPr>
              <a:t>Results</a:t>
            </a:r>
            <a:endParaRPr lang="ko-KR" altLang="en-US" sz="36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75D531E-A129-A253-1545-478B41B92060}"/>
              </a:ext>
            </a:extLst>
          </p:cNvPr>
          <p:cNvSpPr txBox="1"/>
          <p:nvPr/>
        </p:nvSpPr>
        <p:spPr>
          <a:xfrm>
            <a:off x="137926" y="423890"/>
            <a:ext cx="7421904" cy="369332"/>
          </a:xfrm>
          <a:prstGeom prst="rect">
            <a:avLst/>
          </a:prstGeom>
          <a:noFill/>
        </p:spPr>
        <p:txBody>
          <a:bodyPr wrap="none" rtlCol="0">
            <a:spAutoFit/>
          </a:bodyPr>
          <a:lstStyle/>
          <a:p>
            <a:r>
              <a:rPr lang="en-US" altLang="ko-KR" b="1" dirty="0">
                <a:latin typeface="Arial" panose="020B0604020202020204" pitchFamily="34" charset="0"/>
                <a:cs typeface="Arial" panose="020B0604020202020204" pitchFamily="34" charset="0"/>
              </a:rPr>
              <a:t>4. RVM astrocytes modulate the DCP induced scratching behavior</a:t>
            </a:r>
            <a:endParaRPr lang="ko-KR" altLang="en-US"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E4D1DA20-3274-08EA-9123-E8E7C48A4FF3}"/>
              </a:ext>
            </a:extLst>
          </p:cNvPr>
          <p:cNvSpPr txBox="1"/>
          <p:nvPr/>
        </p:nvSpPr>
        <p:spPr>
          <a:xfrm>
            <a:off x="225169" y="4584172"/>
            <a:ext cx="11828904" cy="2314544"/>
          </a:xfrm>
          <a:prstGeom prst="rect">
            <a:avLst/>
          </a:prstGeom>
          <a:noFill/>
        </p:spPr>
        <p:txBody>
          <a:bodyPr wrap="square" rtlCol="0">
            <a:spAutoFit/>
          </a:bodyPr>
          <a:lstStyle/>
          <a:p>
            <a:pPr>
              <a:lnSpc>
                <a:spcPct val="150000"/>
              </a:lnSpc>
            </a:pPr>
            <a:r>
              <a:rPr lang="en-US" altLang="ko-KR" sz="1400" b="1" dirty="0">
                <a:latin typeface="Arial" panose="020B0604020202020204" pitchFamily="34" charset="0"/>
                <a:cs typeface="Arial" panose="020B0604020202020204" pitchFamily="34" charset="0"/>
              </a:rPr>
              <a:t>Fig. 5. Inhibition of the RVM astrocytes activity attenuated the DCP induced scratching behavior.</a:t>
            </a:r>
          </a:p>
          <a:p>
            <a:pPr>
              <a:lnSpc>
                <a:spcPct val="150000"/>
              </a:lnSpc>
            </a:pPr>
            <a:r>
              <a:rPr lang="en-US" altLang="ko-KR" sz="1400" dirty="0">
                <a:latin typeface="Arial" panose="020B0604020202020204" pitchFamily="34" charset="0"/>
                <a:cs typeface="Arial" panose="020B0604020202020204" pitchFamily="34" charset="0"/>
              </a:rPr>
              <a:t>(E, F) Representative immunofluorescence staining of GFAP (green) and quantification of the mean fluorescence intensity (MFI) in RVM region after virus injection. Scale bar = 400 μ m, 100 μ m. n = 6 slice from 3 mice per group (Unpaired t-test). </a:t>
            </a:r>
          </a:p>
          <a:p>
            <a:pPr>
              <a:lnSpc>
                <a:spcPct val="150000"/>
              </a:lnSpc>
            </a:pPr>
            <a:r>
              <a:rPr lang="en-US" altLang="ko-KR" sz="1400" dirty="0">
                <a:latin typeface="Arial" panose="020B0604020202020204" pitchFamily="34" charset="0"/>
                <a:cs typeface="Arial" panose="020B0604020202020204" pitchFamily="34" charset="0"/>
              </a:rPr>
              <a:t>(G, H) The number of intersection points between GFAP protrusions and concentric circles of different radii in DCP mice (two-way ANOVA with post hoc Bonferroni test) and the total number of intersection points (Unpaired t-test). </a:t>
            </a:r>
          </a:p>
          <a:p>
            <a:pPr>
              <a:lnSpc>
                <a:spcPct val="150000"/>
              </a:lnSpc>
            </a:pPr>
            <a:r>
              <a:rPr lang="en-US" altLang="ko-KR" sz="1400" dirty="0">
                <a:latin typeface="Arial" panose="020B0604020202020204" pitchFamily="34" charset="0"/>
                <a:cs typeface="Arial" panose="020B0604020202020204" pitchFamily="34" charset="0"/>
              </a:rPr>
              <a:t>All data are shown as mean ± SEM. (For interpretation of the references to color in this figure legend, the reader is referred to the Web version of this article.)</a:t>
            </a:r>
            <a:endParaRPr lang="ko-KR" altLang="en-US" sz="1400" dirty="0">
              <a:latin typeface="Arial" panose="020B0604020202020204" pitchFamily="34" charset="0"/>
              <a:cs typeface="Arial" panose="020B0604020202020204" pitchFamily="34" charset="0"/>
            </a:endParaRPr>
          </a:p>
        </p:txBody>
      </p:sp>
      <p:pic>
        <p:nvPicPr>
          <p:cNvPr id="4" name="그림 3" descr="텍스트, 도표, 스크린샷이(가) 표시된 사진&#10;&#10;AI 생성 콘텐츠는 정확하지 않을 수 있습니다.">
            <a:extLst>
              <a:ext uri="{FF2B5EF4-FFF2-40B4-BE49-F238E27FC236}">
                <a16:creationId xmlns:a16="http://schemas.microsoft.com/office/drawing/2014/main" id="{C5F3E81E-40F2-F1E9-A5DB-7888EDBBB1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987" y="793222"/>
            <a:ext cx="10868025" cy="3790950"/>
          </a:xfrm>
          <a:prstGeom prst="rect">
            <a:avLst/>
          </a:prstGeom>
        </p:spPr>
      </p:pic>
    </p:spTree>
    <p:extLst>
      <p:ext uri="{BB962C8B-B14F-4D97-AF65-F5344CB8AC3E}">
        <p14:creationId xmlns:p14="http://schemas.microsoft.com/office/powerpoint/2010/main" val="787259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62E2E-4537-13BA-B746-D1CD8D258FAD}"/>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AEBA869E-5850-5F0E-AAC6-203A1E4D4D73}"/>
              </a:ext>
            </a:extLst>
          </p:cNvPr>
          <p:cNvSpPr>
            <a:spLocks noGrp="1"/>
          </p:cNvSpPr>
          <p:nvPr>
            <p:ph type="title"/>
          </p:nvPr>
        </p:nvSpPr>
        <p:spPr>
          <a:xfrm>
            <a:off x="137927" y="207882"/>
            <a:ext cx="10515600" cy="606425"/>
          </a:xfrm>
        </p:spPr>
        <p:txBody>
          <a:bodyPr>
            <a:normAutofit/>
          </a:bodyPr>
          <a:lstStyle/>
          <a:p>
            <a:r>
              <a:rPr lang="en-US" altLang="ko-KR" sz="3600" dirty="0">
                <a:latin typeface="Arial" panose="020B0604020202020204" pitchFamily="34" charset="0"/>
                <a:cs typeface="Arial" panose="020B0604020202020204" pitchFamily="34" charset="0"/>
              </a:rPr>
              <a:t>Results</a:t>
            </a:r>
            <a:endParaRPr lang="ko-KR" altLang="en-US" sz="36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B3020BC-063D-E5FA-9BFA-2476D6763A93}"/>
              </a:ext>
            </a:extLst>
          </p:cNvPr>
          <p:cNvSpPr txBox="1"/>
          <p:nvPr/>
        </p:nvSpPr>
        <p:spPr>
          <a:xfrm>
            <a:off x="137927" y="814307"/>
            <a:ext cx="7421904" cy="369332"/>
          </a:xfrm>
          <a:prstGeom prst="rect">
            <a:avLst/>
          </a:prstGeom>
          <a:noFill/>
        </p:spPr>
        <p:txBody>
          <a:bodyPr wrap="none" rtlCol="0">
            <a:spAutoFit/>
          </a:bodyPr>
          <a:lstStyle/>
          <a:p>
            <a:r>
              <a:rPr lang="en-US" altLang="ko-KR" b="1" dirty="0">
                <a:latin typeface="Arial" panose="020B0604020202020204" pitchFamily="34" charset="0"/>
                <a:cs typeface="Arial" panose="020B0604020202020204" pitchFamily="34" charset="0"/>
              </a:rPr>
              <a:t>4. RVM astrocytes modulate the DCP induced scratching behavior</a:t>
            </a:r>
            <a:endParaRPr lang="ko-KR" altLang="en-US"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044C228-AB9D-E22F-4E33-D52AD3875782}"/>
              </a:ext>
            </a:extLst>
          </p:cNvPr>
          <p:cNvSpPr txBox="1"/>
          <p:nvPr/>
        </p:nvSpPr>
        <p:spPr>
          <a:xfrm>
            <a:off x="137927" y="3858868"/>
            <a:ext cx="11828904" cy="2960875"/>
          </a:xfrm>
          <a:prstGeom prst="rect">
            <a:avLst/>
          </a:prstGeom>
          <a:noFill/>
        </p:spPr>
        <p:txBody>
          <a:bodyPr wrap="square" rtlCol="0">
            <a:spAutoFit/>
          </a:bodyPr>
          <a:lstStyle/>
          <a:p>
            <a:pPr>
              <a:lnSpc>
                <a:spcPct val="150000"/>
              </a:lnSpc>
            </a:pPr>
            <a:r>
              <a:rPr lang="en-US" altLang="ko-KR" sz="1400" b="1" dirty="0">
                <a:latin typeface="Arial" panose="020B0604020202020204" pitchFamily="34" charset="0"/>
                <a:cs typeface="Arial" panose="020B0604020202020204" pitchFamily="34" charset="0"/>
              </a:rPr>
              <a:t>Fig. 5. Inhibition of the RVM astrocytes activity attenuated the DCP induced scratching behavior.</a:t>
            </a:r>
          </a:p>
          <a:p>
            <a:pPr>
              <a:lnSpc>
                <a:spcPct val="150000"/>
              </a:lnSpc>
            </a:pPr>
            <a:r>
              <a:rPr lang="en-US" altLang="ko-KR" sz="1400" dirty="0">
                <a:latin typeface="Arial" panose="020B0604020202020204" pitchFamily="34" charset="0"/>
                <a:cs typeface="Arial" panose="020B0604020202020204" pitchFamily="34" charset="0"/>
              </a:rPr>
              <a:t>(I) The scratching behaviors 3 weeks after virus injection. n = 8 mice per group. </a:t>
            </a:r>
          </a:p>
          <a:p>
            <a:pPr>
              <a:lnSpc>
                <a:spcPct val="150000"/>
              </a:lnSpc>
            </a:pPr>
            <a:r>
              <a:rPr lang="en-US" altLang="ko-KR" sz="1400" dirty="0">
                <a:latin typeface="Arial" panose="020B0604020202020204" pitchFamily="34" charset="0"/>
                <a:cs typeface="Arial" panose="020B0604020202020204" pitchFamily="34" charset="0"/>
              </a:rPr>
              <a:t>(J) Inhibition of the RVM astrocyte attenuated the DCP-induced scratching behavior. ***p &lt; 0.001, n = 8 mice per group (two-way ANOVA with post hoc Bonferroni test). </a:t>
            </a:r>
          </a:p>
          <a:p>
            <a:pPr>
              <a:lnSpc>
                <a:spcPct val="150000"/>
              </a:lnSpc>
            </a:pPr>
            <a:r>
              <a:rPr lang="en-US" altLang="ko-KR" sz="1400" dirty="0">
                <a:latin typeface="Arial" panose="020B0604020202020204" pitchFamily="34" charset="0"/>
                <a:cs typeface="Arial" panose="020B0604020202020204" pitchFamily="34" charset="0"/>
              </a:rPr>
              <a:t>(K) Effect of the inhibition of the RVM astrocytes activity on the scratching behavior in 60 min on day 7 after the final application by DCP. *p &lt; 0.05, n = 8 mice per group (Unpaired t-test). </a:t>
            </a:r>
          </a:p>
          <a:p>
            <a:pPr>
              <a:lnSpc>
                <a:spcPct val="150000"/>
              </a:lnSpc>
            </a:pPr>
            <a:r>
              <a:rPr lang="en-US" altLang="ko-KR" sz="1400" dirty="0">
                <a:latin typeface="Arial" panose="020B0604020202020204" pitchFamily="34" charset="0"/>
                <a:cs typeface="Arial" panose="020B0604020202020204" pitchFamily="34" charset="0"/>
              </a:rPr>
              <a:t>(L–O) Behavioral effects of inhibition of the RVM astrocytes activity on the DCP mice by the OFT and EPM test. n = 8 mice per group. </a:t>
            </a:r>
          </a:p>
          <a:p>
            <a:pPr>
              <a:lnSpc>
                <a:spcPct val="150000"/>
              </a:lnSpc>
            </a:pPr>
            <a:r>
              <a:rPr lang="en-US" altLang="ko-KR" sz="1400" dirty="0">
                <a:latin typeface="Arial" panose="020B0604020202020204" pitchFamily="34" charset="0"/>
                <a:cs typeface="Arial" panose="020B0604020202020204" pitchFamily="34" charset="0"/>
              </a:rPr>
              <a:t>All data are shown as mean ± SEM. (For interpretation of the references to color in this figure legend, the reader is referred to the Web version of this article.)</a:t>
            </a:r>
            <a:endParaRPr lang="ko-KR" altLang="en-US" sz="1300" dirty="0">
              <a:latin typeface="Arial" panose="020B0604020202020204" pitchFamily="34" charset="0"/>
              <a:cs typeface="Arial" panose="020B0604020202020204" pitchFamily="34" charset="0"/>
            </a:endParaRPr>
          </a:p>
        </p:txBody>
      </p:sp>
      <p:pic>
        <p:nvPicPr>
          <p:cNvPr id="4" name="그림 3" descr="텍스트, 도표, 라인, 폰트이(가) 표시된 사진&#10;&#10;AI 생성 콘텐츠는 정확하지 않을 수 있습니다.">
            <a:extLst>
              <a:ext uri="{FF2B5EF4-FFF2-40B4-BE49-F238E27FC236}">
                <a16:creationId xmlns:a16="http://schemas.microsoft.com/office/drawing/2014/main" id="{8FD3FDA6-093A-5773-61B1-9B601AE825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547" y="1183639"/>
            <a:ext cx="11828905" cy="2675229"/>
          </a:xfrm>
          <a:prstGeom prst="rect">
            <a:avLst/>
          </a:prstGeom>
        </p:spPr>
      </p:pic>
    </p:spTree>
    <p:extLst>
      <p:ext uri="{BB962C8B-B14F-4D97-AF65-F5344CB8AC3E}">
        <p14:creationId xmlns:p14="http://schemas.microsoft.com/office/powerpoint/2010/main" val="3436609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4CA5E-9FFF-FDC5-1381-4A0E3FA1B261}"/>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408D28B9-6604-5E32-FF1E-09C4D371F430}"/>
              </a:ext>
            </a:extLst>
          </p:cNvPr>
          <p:cNvSpPr>
            <a:spLocks noGrp="1"/>
          </p:cNvSpPr>
          <p:nvPr>
            <p:ph type="title"/>
          </p:nvPr>
        </p:nvSpPr>
        <p:spPr>
          <a:xfrm>
            <a:off x="137927" y="207882"/>
            <a:ext cx="10515600" cy="606425"/>
          </a:xfrm>
        </p:spPr>
        <p:txBody>
          <a:bodyPr>
            <a:normAutofit/>
          </a:bodyPr>
          <a:lstStyle/>
          <a:p>
            <a:r>
              <a:rPr lang="en-US" altLang="ko-KR" sz="3600" dirty="0">
                <a:latin typeface="Arial" panose="020B0604020202020204" pitchFamily="34" charset="0"/>
                <a:cs typeface="Arial" panose="020B0604020202020204" pitchFamily="34" charset="0"/>
              </a:rPr>
              <a:t>Conclusion</a:t>
            </a:r>
            <a:endParaRPr lang="ko-KR" altLang="en-US" sz="3600" dirty="0">
              <a:latin typeface="Arial" panose="020B0604020202020204" pitchFamily="34" charset="0"/>
              <a:cs typeface="Arial" panose="020B0604020202020204" pitchFamily="34" charset="0"/>
            </a:endParaRPr>
          </a:p>
        </p:txBody>
      </p:sp>
      <p:pic>
        <p:nvPicPr>
          <p:cNvPr id="5" name="그림 4" descr="텍스트, 만화 영화, 고양이, 일러스트레이션이(가) 표시된 사진&#10;&#10;AI 생성 콘텐츠는 정확하지 않을 수 있습니다.">
            <a:extLst>
              <a:ext uri="{FF2B5EF4-FFF2-40B4-BE49-F238E27FC236}">
                <a16:creationId xmlns:a16="http://schemas.microsoft.com/office/drawing/2014/main" id="{5CA9BA88-DC54-5CED-CC37-1E398E64CF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111" y="1004430"/>
            <a:ext cx="7912344" cy="5314889"/>
          </a:xfrm>
          <a:prstGeom prst="rect">
            <a:avLst/>
          </a:prstGeom>
        </p:spPr>
      </p:pic>
      <p:sp>
        <p:nvSpPr>
          <p:cNvPr id="7" name="내용 개체 틀 2">
            <a:extLst>
              <a:ext uri="{FF2B5EF4-FFF2-40B4-BE49-F238E27FC236}">
                <a16:creationId xmlns:a16="http://schemas.microsoft.com/office/drawing/2014/main" id="{8E416520-F41D-0A75-8DA3-D34812457B0B}"/>
              </a:ext>
            </a:extLst>
          </p:cNvPr>
          <p:cNvSpPr>
            <a:spLocks noGrp="1"/>
          </p:cNvSpPr>
          <p:nvPr>
            <p:ph idx="1"/>
          </p:nvPr>
        </p:nvSpPr>
        <p:spPr>
          <a:xfrm>
            <a:off x="8048455" y="1004430"/>
            <a:ext cx="3929280" cy="5314889"/>
          </a:xfrm>
        </p:spPr>
        <p:txBody>
          <a:bodyPr>
            <a:normAutofit fontScale="70000" lnSpcReduction="20000"/>
          </a:bodyPr>
          <a:lstStyle/>
          <a:p>
            <a:pPr marL="0" indent="0">
              <a:lnSpc>
                <a:spcPct val="150000"/>
              </a:lnSpc>
              <a:buNone/>
            </a:pPr>
            <a:endParaRPr lang="en-US" altLang="ko-KR" sz="2400" dirty="0">
              <a:latin typeface="Arial" panose="020B0604020202020204" pitchFamily="34" charset="0"/>
              <a:cs typeface="Arial" panose="020B0604020202020204" pitchFamily="34" charset="0"/>
            </a:endParaRPr>
          </a:p>
          <a:p>
            <a:pPr>
              <a:lnSpc>
                <a:spcPct val="150000"/>
              </a:lnSpc>
            </a:pPr>
            <a:r>
              <a:rPr lang="en-US" altLang="ko-KR" sz="2400" dirty="0">
                <a:latin typeface="Arial" panose="020B0604020202020204" pitchFamily="34" charset="0"/>
                <a:cs typeface="Arial" panose="020B0604020202020204" pitchFamily="34" charset="0"/>
              </a:rPr>
              <a:t>The present study emphasizes the importance of reactive astrocytes in the RVM for chronic itch, suggesting that targeting these astrocytes could be a promising therapeutic approach for treating chronic itch. </a:t>
            </a:r>
          </a:p>
          <a:p>
            <a:pPr marL="0" indent="0">
              <a:lnSpc>
                <a:spcPct val="150000"/>
              </a:lnSpc>
              <a:buNone/>
            </a:pPr>
            <a:endParaRPr lang="en-US" altLang="ko-KR" sz="2400" dirty="0">
              <a:latin typeface="Arial" panose="020B0604020202020204" pitchFamily="34" charset="0"/>
              <a:cs typeface="Arial" panose="020B0604020202020204" pitchFamily="34" charset="0"/>
            </a:endParaRPr>
          </a:p>
          <a:p>
            <a:pPr marL="0" indent="0">
              <a:lnSpc>
                <a:spcPct val="150000"/>
              </a:lnSpc>
              <a:buNone/>
            </a:pPr>
            <a:endParaRPr lang="en-US" altLang="ko-KR" sz="2400" dirty="0">
              <a:latin typeface="Arial" panose="020B0604020202020204" pitchFamily="34" charset="0"/>
              <a:cs typeface="Arial" panose="020B0604020202020204" pitchFamily="34" charset="0"/>
            </a:endParaRPr>
          </a:p>
          <a:p>
            <a:pPr>
              <a:lnSpc>
                <a:spcPct val="150000"/>
              </a:lnSpc>
            </a:pPr>
            <a:r>
              <a:rPr lang="en-US" altLang="ko-KR" sz="2400" dirty="0">
                <a:latin typeface="Arial" panose="020B0604020202020204" pitchFamily="34" charset="0"/>
                <a:cs typeface="Arial" panose="020B0604020202020204" pitchFamily="34" charset="0"/>
              </a:rPr>
              <a:t>Exploration of the intricate pathways and interactions of astrocytes in the RVM could present novel avenues for managing chronic itch in patients.</a:t>
            </a:r>
            <a:endParaRPr lang="ko-KR" alt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5327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4766049-5FA4-CE47-2F79-344197FF65DC}"/>
              </a:ext>
            </a:extLst>
          </p:cNvPr>
          <p:cNvSpPr>
            <a:spLocks noGrp="1"/>
          </p:cNvSpPr>
          <p:nvPr>
            <p:ph type="title"/>
          </p:nvPr>
        </p:nvSpPr>
        <p:spPr>
          <a:xfrm>
            <a:off x="919681" y="309845"/>
            <a:ext cx="10515600" cy="606425"/>
          </a:xfrm>
        </p:spPr>
        <p:txBody>
          <a:bodyPr>
            <a:normAutofit/>
          </a:bodyPr>
          <a:lstStyle/>
          <a:p>
            <a:r>
              <a:rPr lang="en-US" altLang="ko-KR" sz="3600" dirty="0">
                <a:latin typeface="Arial" panose="020B0604020202020204" pitchFamily="34" charset="0"/>
                <a:cs typeface="Arial" panose="020B0604020202020204" pitchFamily="34" charset="0"/>
              </a:rPr>
              <a:t>Introduction</a:t>
            </a:r>
            <a:endParaRPr lang="ko-KR" altLang="en-US" sz="3600" dirty="0">
              <a:latin typeface="Arial" panose="020B0604020202020204" pitchFamily="34" charset="0"/>
              <a:cs typeface="Arial" panose="020B0604020202020204" pitchFamily="34" charset="0"/>
            </a:endParaRPr>
          </a:p>
        </p:txBody>
      </p:sp>
      <p:sp>
        <p:nvSpPr>
          <p:cNvPr id="3" name="내용 개체 틀 2">
            <a:extLst>
              <a:ext uri="{FF2B5EF4-FFF2-40B4-BE49-F238E27FC236}">
                <a16:creationId xmlns:a16="http://schemas.microsoft.com/office/drawing/2014/main" id="{1372F907-64E3-3D7D-2873-34F3AE518F31}"/>
              </a:ext>
            </a:extLst>
          </p:cNvPr>
          <p:cNvSpPr>
            <a:spLocks noGrp="1"/>
          </p:cNvSpPr>
          <p:nvPr>
            <p:ph idx="1"/>
          </p:nvPr>
        </p:nvSpPr>
        <p:spPr>
          <a:xfrm>
            <a:off x="919681" y="1151770"/>
            <a:ext cx="10515600" cy="5405438"/>
          </a:xfrm>
        </p:spPr>
        <p:txBody>
          <a:bodyPr>
            <a:normAutofit/>
          </a:bodyPr>
          <a:lstStyle/>
          <a:p>
            <a:pPr>
              <a:lnSpc>
                <a:spcPct val="150000"/>
              </a:lnSpc>
            </a:pPr>
            <a:r>
              <a:rPr lang="en-US" altLang="ko-KR" sz="2400" dirty="0">
                <a:latin typeface="Arial" panose="020B0604020202020204" pitchFamily="34" charset="0"/>
                <a:cs typeface="Arial" panose="020B0604020202020204" pitchFamily="34" charset="0"/>
              </a:rPr>
              <a:t>Chronic pruritus, defined as itching that persists for more than six weeks, is a complex condition associated with a variety of medical conditions, including skin, systemic, neurologic, and some cancers. </a:t>
            </a:r>
          </a:p>
          <a:p>
            <a:pPr>
              <a:lnSpc>
                <a:spcPct val="150000"/>
              </a:lnSpc>
            </a:pPr>
            <a:r>
              <a:rPr lang="en-US" altLang="ko-KR" sz="2400" dirty="0">
                <a:latin typeface="Arial" panose="020B0604020202020204" pitchFamily="34" charset="0"/>
                <a:cs typeface="Arial" panose="020B0604020202020204" pitchFamily="34" charset="0"/>
              </a:rPr>
              <a:t>In severe cases, it can lead to psychological problems such as anxiety, depression, and insomnia, which can significantly impact a patient's quality of life. </a:t>
            </a:r>
          </a:p>
          <a:p>
            <a:pPr>
              <a:lnSpc>
                <a:spcPct val="150000"/>
              </a:lnSpc>
            </a:pPr>
            <a:r>
              <a:rPr lang="en-US" altLang="ko-KR" sz="2400" dirty="0">
                <a:latin typeface="Arial" panose="020B0604020202020204" pitchFamily="34" charset="0"/>
                <a:cs typeface="Arial" panose="020B0604020202020204" pitchFamily="34" charset="0"/>
              </a:rPr>
              <a:t>Effective treatment remains a challenge, highlighting the need to better understand the mechanisms of pruritus in order to develop improved therapies.</a:t>
            </a:r>
            <a:endParaRPr lang="ko-KR"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0994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A60C2-03B2-3600-7E90-CFCFB1FA440A}"/>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D7D9916B-4D6A-84E7-E511-1F2682877214}"/>
              </a:ext>
            </a:extLst>
          </p:cNvPr>
          <p:cNvSpPr>
            <a:spLocks noGrp="1"/>
          </p:cNvSpPr>
          <p:nvPr>
            <p:ph type="title"/>
          </p:nvPr>
        </p:nvSpPr>
        <p:spPr>
          <a:xfrm>
            <a:off x="919681" y="309845"/>
            <a:ext cx="10515600" cy="606425"/>
          </a:xfrm>
        </p:spPr>
        <p:txBody>
          <a:bodyPr>
            <a:normAutofit/>
          </a:bodyPr>
          <a:lstStyle/>
          <a:p>
            <a:r>
              <a:rPr lang="en-US" altLang="ko-KR" sz="3600" dirty="0">
                <a:latin typeface="Arial" panose="020B0604020202020204" pitchFamily="34" charset="0"/>
                <a:cs typeface="Arial" panose="020B0604020202020204" pitchFamily="34" charset="0"/>
              </a:rPr>
              <a:t>Introduction</a:t>
            </a:r>
            <a:endParaRPr lang="ko-KR" altLang="en-US" sz="3600" dirty="0">
              <a:latin typeface="Arial" panose="020B0604020202020204" pitchFamily="34" charset="0"/>
              <a:cs typeface="Arial" panose="020B0604020202020204" pitchFamily="34" charset="0"/>
            </a:endParaRPr>
          </a:p>
        </p:txBody>
      </p:sp>
      <p:sp>
        <p:nvSpPr>
          <p:cNvPr id="3" name="내용 개체 틀 2">
            <a:extLst>
              <a:ext uri="{FF2B5EF4-FFF2-40B4-BE49-F238E27FC236}">
                <a16:creationId xmlns:a16="http://schemas.microsoft.com/office/drawing/2014/main" id="{1DAAD486-A896-B610-4994-FCE26198924A}"/>
              </a:ext>
            </a:extLst>
          </p:cNvPr>
          <p:cNvSpPr>
            <a:spLocks noGrp="1"/>
          </p:cNvSpPr>
          <p:nvPr>
            <p:ph idx="1"/>
          </p:nvPr>
        </p:nvSpPr>
        <p:spPr>
          <a:xfrm>
            <a:off x="919681" y="1151770"/>
            <a:ext cx="10515600" cy="5405438"/>
          </a:xfrm>
        </p:spPr>
        <p:txBody>
          <a:bodyPr>
            <a:normAutofit/>
          </a:bodyPr>
          <a:lstStyle/>
          <a:p>
            <a:pPr>
              <a:lnSpc>
                <a:spcPct val="150000"/>
              </a:lnSpc>
            </a:pPr>
            <a:r>
              <a:rPr lang="en-US" altLang="ko-KR" sz="2400" dirty="0">
                <a:latin typeface="Arial" panose="020B0604020202020204" pitchFamily="34" charset="0"/>
                <a:cs typeface="Arial" panose="020B0604020202020204" pitchFamily="34" charset="0"/>
              </a:rPr>
              <a:t>Over the past two decades, significant progress has been made in understanding the neural mechanisms of itch. </a:t>
            </a:r>
          </a:p>
          <a:p>
            <a:pPr>
              <a:lnSpc>
                <a:spcPct val="150000"/>
              </a:lnSpc>
            </a:pPr>
            <a:r>
              <a:rPr lang="en-US" altLang="ko-KR" sz="2400" dirty="0">
                <a:latin typeface="Arial" panose="020B0604020202020204" pitchFamily="34" charset="0"/>
                <a:cs typeface="Arial" panose="020B0604020202020204" pitchFamily="34" charset="0"/>
              </a:rPr>
              <a:t>Itch signals are detected in the dorsal root ganglion (DRG) and travel up the spinal cord to brain regions involved in sensory and emotional processing. </a:t>
            </a:r>
          </a:p>
          <a:p>
            <a:pPr>
              <a:lnSpc>
                <a:spcPct val="150000"/>
              </a:lnSpc>
            </a:pPr>
            <a:r>
              <a:rPr lang="en-US" altLang="ko-KR" sz="2400" dirty="0">
                <a:latin typeface="Arial" panose="020B0604020202020204" pitchFamily="34" charset="0"/>
                <a:cs typeface="Arial" panose="020B0604020202020204" pitchFamily="34" charset="0"/>
              </a:rPr>
              <a:t>In addition to these upstream pathways, brain circuits that have been found to play a role in the downstream regulation of itch include the paraventricular gyrus (PAG), hypothalamic nucleus, thalamic nucleus, anterior cingulate cortex (ACC), and ventral ventromedial medulla (RVM).</a:t>
            </a:r>
            <a:endParaRPr lang="ko-KR"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8712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C6C54-B62A-C64B-A226-A50727316802}"/>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30E67067-368D-3CE6-0503-73262EDDD87A}"/>
              </a:ext>
            </a:extLst>
          </p:cNvPr>
          <p:cNvSpPr>
            <a:spLocks noGrp="1"/>
          </p:cNvSpPr>
          <p:nvPr>
            <p:ph type="title"/>
          </p:nvPr>
        </p:nvSpPr>
        <p:spPr>
          <a:xfrm>
            <a:off x="838200" y="146883"/>
            <a:ext cx="10515600" cy="606425"/>
          </a:xfrm>
        </p:spPr>
        <p:txBody>
          <a:bodyPr>
            <a:normAutofit/>
          </a:bodyPr>
          <a:lstStyle/>
          <a:p>
            <a:r>
              <a:rPr lang="en-US" altLang="ko-KR" sz="3600" dirty="0">
                <a:latin typeface="Arial" panose="020B0604020202020204" pitchFamily="34" charset="0"/>
                <a:cs typeface="Arial" panose="020B0604020202020204" pitchFamily="34" charset="0"/>
              </a:rPr>
              <a:t>Introduction</a:t>
            </a:r>
            <a:endParaRPr lang="ko-KR" altLang="en-US" sz="3600" dirty="0">
              <a:latin typeface="Arial" panose="020B0604020202020204" pitchFamily="34" charset="0"/>
              <a:cs typeface="Arial" panose="020B0604020202020204" pitchFamily="34" charset="0"/>
            </a:endParaRPr>
          </a:p>
        </p:txBody>
      </p:sp>
      <p:sp>
        <p:nvSpPr>
          <p:cNvPr id="3" name="내용 개체 틀 2">
            <a:extLst>
              <a:ext uri="{FF2B5EF4-FFF2-40B4-BE49-F238E27FC236}">
                <a16:creationId xmlns:a16="http://schemas.microsoft.com/office/drawing/2014/main" id="{D5BF56AB-91BA-DA04-B99A-059939BD84D9}"/>
              </a:ext>
            </a:extLst>
          </p:cNvPr>
          <p:cNvSpPr>
            <a:spLocks noGrp="1"/>
          </p:cNvSpPr>
          <p:nvPr>
            <p:ph idx="1"/>
          </p:nvPr>
        </p:nvSpPr>
        <p:spPr>
          <a:xfrm>
            <a:off x="838200" y="988808"/>
            <a:ext cx="10515600" cy="5706230"/>
          </a:xfrm>
        </p:spPr>
        <p:txBody>
          <a:bodyPr>
            <a:normAutofit lnSpcReduction="10000"/>
          </a:bodyPr>
          <a:lstStyle/>
          <a:p>
            <a:pPr>
              <a:lnSpc>
                <a:spcPct val="150000"/>
              </a:lnSpc>
            </a:pPr>
            <a:r>
              <a:rPr lang="en-US" altLang="ko-KR" sz="2400" dirty="0">
                <a:latin typeface="Arial" panose="020B0604020202020204" pitchFamily="34" charset="0"/>
                <a:cs typeface="Arial" panose="020B0604020202020204" pitchFamily="34" charset="0"/>
              </a:rPr>
              <a:t>While the exact role of the rostral ventromedial medulla (RVM) in the regulation of itch is still unclear, glial cells, particularly astrocytes, are known to contribute to central sensitization and chronic itch. </a:t>
            </a:r>
          </a:p>
          <a:p>
            <a:pPr>
              <a:lnSpc>
                <a:spcPct val="150000"/>
              </a:lnSpc>
            </a:pPr>
            <a:r>
              <a:rPr lang="en-US" altLang="ko-KR" sz="2400" dirty="0">
                <a:latin typeface="Arial" panose="020B0604020202020204" pitchFamily="34" charset="0"/>
                <a:cs typeface="Arial" panose="020B0604020202020204" pitchFamily="34" charset="0"/>
              </a:rPr>
              <a:t>As seen in mouse models of atopy and contact dermatitis, astrocyte activation can amplify and perpetuate itch signaling.</a:t>
            </a:r>
          </a:p>
          <a:p>
            <a:pPr>
              <a:lnSpc>
                <a:spcPct val="150000"/>
              </a:lnSpc>
            </a:pPr>
            <a:r>
              <a:rPr lang="en-US" altLang="ko-KR" sz="2400" dirty="0">
                <a:latin typeface="Arial" panose="020B0604020202020204" pitchFamily="34" charset="0"/>
                <a:cs typeface="Arial" panose="020B0604020202020204" pitchFamily="34" charset="0"/>
              </a:rPr>
              <a:t>Inhibiting astrocytes has been shown to reduce chronic itch in these models. </a:t>
            </a:r>
          </a:p>
          <a:p>
            <a:pPr>
              <a:lnSpc>
                <a:spcPct val="150000"/>
              </a:lnSpc>
            </a:pPr>
            <a:r>
              <a:rPr lang="en-US" altLang="ko-KR" sz="2400" dirty="0">
                <a:latin typeface="Arial" panose="020B0604020202020204" pitchFamily="34" charset="0"/>
                <a:cs typeface="Arial" panose="020B0604020202020204" pitchFamily="34" charset="0"/>
              </a:rPr>
              <a:t>However, little is known about the role of astrocytes in the brain, particularly in the RVM, in the development of chronic pruritus, highlighting the need for further research.</a:t>
            </a:r>
            <a:endParaRPr lang="ko-KR"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3475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51B6B-2F20-1298-D451-6A04C60A8A9B}"/>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D06F0EDD-BAB6-1E5C-BB10-D7C3DB36E448}"/>
              </a:ext>
            </a:extLst>
          </p:cNvPr>
          <p:cNvSpPr>
            <a:spLocks noGrp="1"/>
          </p:cNvSpPr>
          <p:nvPr>
            <p:ph type="title"/>
          </p:nvPr>
        </p:nvSpPr>
        <p:spPr>
          <a:xfrm>
            <a:off x="919681" y="309845"/>
            <a:ext cx="10515600" cy="606425"/>
          </a:xfrm>
        </p:spPr>
        <p:txBody>
          <a:bodyPr>
            <a:normAutofit/>
          </a:bodyPr>
          <a:lstStyle/>
          <a:p>
            <a:r>
              <a:rPr lang="en-US" altLang="ko-KR" sz="3600" dirty="0">
                <a:latin typeface="Arial" panose="020B0604020202020204" pitchFamily="34" charset="0"/>
                <a:cs typeface="Arial" panose="020B0604020202020204" pitchFamily="34" charset="0"/>
              </a:rPr>
              <a:t>Introduction</a:t>
            </a:r>
            <a:endParaRPr lang="ko-KR" altLang="en-US" sz="3600" dirty="0">
              <a:latin typeface="Arial" panose="020B0604020202020204" pitchFamily="34" charset="0"/>
              <a:cs typeface="Arial" panose="020B0604020202020204" pitchFamily="34" charset="0"/>
            </a:endParaRPr>
          </a:p>
        </p:txBody>
      </p:sp>
      <p:sp>
        <p:nvSpPr>
          <p:cNvPr id="3" name="내용 개체 틀 2">
            <a:extLst>
              <a:ext uri="{FF2B5EF4-FFF2-40B4-BE49-F238E27FC236}">
                <a16:creationId xmlns:a16="http://schemas.microsoft.com/office/drawing/2014/main" id="{71E8F3EA-11CC-4BDD-5D88-4E7FEE8468E3}"/>
              </a:ext>
            </a:extLst>
          </p:cNvPr>
          <p:cNvSpPr>
            <a:spLocks noGrp="1"/>
          </p:cNvSpPr>
          <p:nvPr>
            <p:ph idx="1"/>
          </p:nvPr>
        </p:nvSpPr>
        <p:spPr>
          <a:xfrm>
            <a:off x="919681" y="1151770"/>
            <a:ext cx="10515600" cy="5405438"/>
          </a:xfrm>
        </p:spPr>
        <p:txBody>
          <a:bodyPr>
            <a:normAutofit/>
          </a:bodyPr>
          <a:lstStyle/>
          <a:p>
            <a:pPr>
              <a:lnSpc>
                <a:spcPct val="150000"/>
              </a:lnSpc>
            </a:pPr>
            <a:endParaRPr lang="en-US" altLang="ko-KR" sz="2400" dirty="0">
              <a:latin typeface="Arial" panose="020B0604020202020204" pitchFamily="34" charset="0"/>
              <a:cs typeface="Arial" panose="020B0604020202020204" pitchFamily="34" charset="0"/>
            </a:endParaRPr>
          </a:p>
          <a:p>
            <a:pPr>
              <a:lnSpc>
                <a:spcPct val="150000"/>
              </a:lnSpc>
            </a:pPr>
            <a:r>
              <a:rPr lang="en-US" altLang="ko-KR" sz="2400" dirty="0">
                <a:latin typeface="Arial" panose="020B0604020202020204" pitchFamily="34" charset="0"/>
                <a:cs typeface="Arial" panose="020B0604020202020204" pitchFamily="34" charset="0"/>
              </a:rPr>
              <a:t>This study uses a multidimensional approach to explore the role of astrocytes in the RVM in chronic itch and anxiety-like behavior in a mouse model of DCP-induced atopic contact dermatitis. </a:t>
            </a:r>
          </a:p>
          <a:p>
            <a:pPr>
              <a:lnSpc>
                <a:spcPct val="150000"/>
              </a:lnSpc>
            </a:pPr>
            <a:endParaRPr lang="en-US" altLang="ko-KR" sz="2400" dirty="0">
              <a:latin typeface="Arial" panose="020B0604020202020204" pitchFamily="34" charset="0"/>
              <a:cs typeface="Arial" panose="020B0604020202020204" pitchFamily="34" charset="0"/>
            </a:endParaRPr>
          </a:p>
          <a:p>
            <a:pPr>
              <a:lnSpc>
                <a:spcPct val="150000"/>
              </a:lnSpc>
            </a:pPr>
            <a:r>
              <a:rPr lang="en-US" altLang="ko-KR" sz="2400" dirty="0">
                <a:latin typeface="Arial" panose="020B0604020202020204" pitchFamily="34" charset="0"/>
                <a:cs typeface="Arial" panose="020B0604020202020204" pitchFamily="34" charset="0"/>
              </a:rPr>
              <a:t>The findings aim to improve our understanding of the neural mechanisms of itch and support the development of novel therapies for chronic itch disorders.</a:t>
            </a:r>
            <a:endParaRPr lang="ko-KR"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1695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C5DBE-51FB-D188-3251-A3BD1C281FDF}"/>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FA79F8B1-5194-4C50-DAA4-5B858998004B}"/>
              </a:ext>
            </a:extLst>
          </p:cNvPr>
          <p:cNvSpPr>
            <a:spLocks noGrp="1"/>
          </p:cNvSpPr>
          <p:nvPr>
            <p:ph type="title"/>
          </p:nvPr>
        </p:nvSpPr>
        <p:spPr>
          <a:xfrm>
            <a:off x="137927" y="207882"/>
            <a:ext cx="10515600" cy="606425"/>
          </a:xfrm>
        </p:spPr>
        <p:txBody>
          <a:bodyPr>
            <a:normAutofit/>
          </a:bodyPr>
          <a:lstStyle/>
          <a:p>
            <a:r>
              <a:rPr lang="en-US" altLang="ko-KR" sz="3600" dirty="0">
                <a:latin typeface="Arial" panose="020B0604020202020204" pitchFamily="34" charset="0"/>
                <a:cs typeface="Arial" panose="020B0604020202020204" pitchFamily="34" charset="0"/>
              </a:rPr>
              <a:t>Results</a:t>
            </a:r>
            <a:endParaRPr lang="ko-KR" altLang="en-US" sz="36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C59423A-760B-39C2-9C2D-0813271C1477}"/>
              </a:ext>
            </a:extLst>
          </p:cNvPr>
          <p:cNvSpPr txBox="1"/>
          <p:nvPr/>
        </p:nvSpPr>
        <p:spPr>
          <a:xfrm>
            <a:off x="137927" y="1088975"/>
            <a:ext cx="6083717" cy="369332"/>
          </a:xfrm>
          <a:prstGeom prst="rect">
            <a:avLst/>
          </a:prstGeom>
          <a:noFill/>
        </p:spPr>
        <p:txBody>
          <a:bodyPr wrap="none" rtlCol="0">
            <a:spAutoFit/>
          </a:bodyPr>
          <a:lstStyle/>
          <a:p>
            <a:r>
              <a:rPr lang="en-US" altLang="ko-KR" b="1" dirty="0">
                <a:latin typeface="Arial" panose="020B0604020202020204" pitchFamily="34" charset="0"/>
                <a:cs typeface="Arial" panose="020B0604020202020204" pitchFamily="34" charset="0"/>
              </a:rPr>
              <a:t>1. DCP-induced chronic itch and anxiety-like behavior</a:t>
            </a:r>
            <a:endParaRPr lang="ko-KR" altLang="en-US" b="1" dirty="0">
              <a:latin typeface="Arial" panose="020B0604020202020204" pitchFamily="34" charset="0"/>
              <a:cs typeface="Arial" panose="020B0604020202020204" pitchFamily="34" charset="0"/>
            </a:endParaRPr>
          </a:p>
        </p:txBody>
      </p:sp>
      <p:pic>
        <p:nvPicPr>
          <p:cNvPr id="8" name="그림 7" descr="텍스트, 도표이(가) 표시된 사진&#10;&#10;AI 생성 콘텐츠는 정확하지 않을 수 있습니다.">
            <a:extLst>
              <a:ext uri="{FF2B5EF4-FFF2-40B4-BE49-F238E27FC236}">
                <a16:creationId xmlns:a16="http://schemas.microsoft.com/office/drawing/2014/main" id="{FF81C7D0-8F01-BE42-4AA8-05482C773D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927" y="1732976"/>
            <a:ext cx="7793093" cy="4105893"/>
          </a:xfrm>
          <a:prstGeom prst="rect">
            <a:avLst/>
          </a:prstGeom>
        </p:spPr>
      </p:pic>
      <p:sp>
        <p:nvSpPr>
          <p:cNvPr id="9" name="TextBox 8">
            <a:extLst>
              <a:ext uri="{FF2B5EF4-FFF2-40B4-BE49-F238E27FC236}">
                <a16:creationId xmlns:a16="http://schemas.microsoft.com/office/drawing/2014/main" id="{FD8FB58F-96A5-3477-28B1-2F6F3D015EC0}"/>
              </a:ext>
            </a:extLst>
          </p:cNvPr>
          <p:cNvSpPr txBox="1"/>
          <p:nvPr/>
        </p:nvSpPr>
        <p:spPr>
          <a:xfrm>
            <a:off x="7931020" y="100460"/>
            <a:ext cx="4122617" cy="6657079"/>
          </a:xfrm>
          <a:prstGeom prst="rect">
            <a:avLst/>
          </a:prstGeom>
          <a:noFill/>
        </p:spPr>
        <p:txBody>
          <a:bodyPr wrap="square" rtlCol="0">
            <a:spAutoFit/>
          </a:bodyPr>
          <a:lstStyle/>
          <a:p>
            <a:pPr>
              <a:lnSpc>
                <a:spcPct val="150000"/>
              </a:lnSpc>
            </a:pPr>
            <a:r>
              <a:rPr lang="en-US" altLang="ko-KR" sz="1300" b="1" dirty="0">
                <a:latin typeface="Arial" panose="020B0604020202020204" pitchFamily="34" charset="0"/>
                <a:cs typeface="Arial" panose="020B0604020202020204" pitchFamily="34" charset="0"/>
              </a:rPr>
              <a:t>Fig. 1. DCP-induced chronic itch and anxiety-like behavior. </a:t>
            </a:r>
          </a:p>
          <a:p>
            <a:pPr marL="342900" indent="-342900">
              <a:lnSpc>
                <a:spcPct val="150000"/>
              </a:lnSpc>
              <a:buAutoNum type="alphaUcParenBoth"/>
            </a:pPr>
            <a:r>
              <a:rPr lang="en-US" altLang="ko-KR" sz="1300" dirty="0">
                <a:latin typeface="Arial" panose="020B0604020202020204" pitchFamily="34" charset="0"/>
                <a:cs typeface="Arial" panose="020B0604020202020204" pitchFamily="34" charset="0"/>
              </a:rPr>
              <a:t>Scheme of the establishment of DCP-induced ACD mouse model, and the behavior testing. </a:t>
            </a:r>
          </a:p>
          <a:p>
            <a:pPr>
              <a:lnSpc>
                <a:spcPct val="150000"/>
              </a:lnSpc>
            </a:pPr>
            <a:r>
              <a:rPr lang="en-US" altLang="ko-KR" sz="1300" dirty="0">
                <a:latin typeface="Arial" panose="020B0604020202020204" pitchFamily="34" charset="0"/>
                <a:cs typeface="Arial" panose="020B0604020202020204" pitchFamily="34" charset="0"/>
              </a:rPr>
              <a:t>(B) Time course of the scratching numbers in DCP-treated mice. *p &lt; 0.05, **p &lt; 0.01, ***p &lt; 0.001, n = 5 mice per group (two-way ANOVA with post hoc Bonferroni test). </a:t>
            </a:r>
          </a:p>
          <a:p>
            <a:pPr>
              <a:lnSpc>
                <a:spcPct val="150000"/>
              </a:lnSpc>
            </a:pPr>
            <a:r>
              <a:rPr lang="en-US" altLang="ko-KR" sz="1300" dirty="0">
                <a:latin typeface="Arial" panose="020B0604020202020204" pitchFamily="34" charset="0"/>
                <a:cs typeface="Arial" panose="020B0604020202020204" pitchFamily="34" charset="0"/>
              </a:rPr>
              <a:t>(C) Scratching behavior analysis in 60 min on day 7 after the final application by DCP. **p &lt; 0.01, n = 5 mice per group (Unpaired t-test). (D) Hematoxylin and Eosin (H&amp;E) staining of the neck skin in the Sham and DCP groups on day 8. Scale bar = 100 μ m, 50 μ m. </a:t>
            </a:r>
          </a:p>
          <a:p>
            <a:pPr>
              <a:lnSpc>
                <a:spcPct val="150000"/>
              </a:lnSpc>
            </a:pPr>
            <a:r>
              <a:rPr lang="en-US" altLang="ko-KR" sz="1300" dirty="0">
                <a:latin typeface="Arial" panose="020B0604020202020204" pitchFamily="34" charset="0"/>
                <a:cs typeface="Arial" panose="020B0604020202020204" pitchFamily="34" charset="0"/>
              </a:rPr>
              <a:t>(E, F) Quantification of dermis and epidermis thickness of Sham and DCP mice. The thickness of the epidermises randomly selected and analyzed in each slice. ***p &lt; 0.001. n = 8 slices from 4 mice (Unpaired t-test). </a:t>
            </a:r>
          </a:p>
          <a:p>
            <a:pPr>
              <a:lnSpc>
                <a:spcPct val="150000"/>
              </a:lnSpc>
            </a:pPr>
            <a:r>
              <a:rPr lang="en-US" altLang="ko-KR" sz="1300" dirty="0">
                <a:latin typeface="Arial" panose="020B0604020202020204" pitchFamily="34" charset="0"/>
                <a:cs typeface="Arial" panose="020B0604020202020204" pitchFamily="34" charset="0"/>
              </a:rPr>
              <a:t>(G) Typical graphs of motion trajectories of Sham and DCP groups in elevated plus maze test (left) and open field test (right). </a:t>
            </a:r>
            <a:endParaRPr lang="ko-KR" altLang="en-US"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5067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595A1-0A49-14B8-E5CD-90F7EFB88C00}"/>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6A21E9E6-1B96-303D-7B89-BF0DF23230FF}"/>
              </a:ext>
            </a:extLst>
          </p:cNvPr>
          <p:cNvSpPr>
            <a:spLocks noGrp="1"/>
          </p:cNvSpPr>
          <p:nvPr>
            <p:ph type="title"/>
          </p:nvPr>
        </p:nvSpPr>
        <p:spPr>
          <a:xfrm>
            <a:off x="137927" y="207882"/>
            <a:ext cx="10515600" cy="606425"/>
          </a:xfrm>
        </p:spPr>
        <p:txBody>
          <a:bodyPr>
            <a:normAutofit/>
          </a:bodyPr>
          <a:lstStyle/>
          <a:p>
            <a:r>
              <a:rPr lang="en-US" altLang="ko-KR" sz="3600" dirty="0">
                <a:latin typeface="Arial" panose="020B0604020202020204" pitchFamily="34" charset="0"/>
                <a:cs typeface="Arial" panose="020B0604020202020204" pitchFamily="34" charset="0"/>
              </a:rPr>
              <a:t>Results</a:t>
            </a:r>
            <a:endParaRPr lang="ko-KR" altLang="en-US" sz="36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48CC827-39C7-E978-A1C5-0E43E90B211D}"/>
              </a:ext>
            </a:extLst>
          </p:cNvPr>
          <p:cNvSpPr txBox="1"/>
          <p:nvPr/>
        </p:nvSpPr>
        <p:spPr>
          <a:xfrm>
            <a:off x="137927" y="1010318"/>
            <a:ext cx="6083717" cy="369332"/>
          </a:xfrm>
          <a:prstGeom prst="rect">
            <a:avLst/>
          </a:prstGeom>
          <a:noFill/>
        </p:spPr>
        <p:txBody>
          <a:bodyPr wrap="none" rtlCol="0">
            <a:spAutoFit/>
          </a:bodyPr>
          <a:lstStyle/>
          <a:p>
            <a:r>
              <a:rPr lang="en-US" altLang="ko-KR" b="1" dirty="0">
                <a:latin typeface="Arial" panose="020B0604020202020204" pitchFamily="34" charset="0"/>
                <a:cs typeface="Arial" panose="020B0604020202020204" pitchFamily="34" charset="0"/>
              </a:rPr>
              <a:t>1. DCP-induced chronic itch and anxiety-like behavior</a:t>
            </a:r>
            <a:endParaRPr lang="ko-KR" altLang="en-US"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A3459CA-74F4-90B1-E277-626CC9A53ADA}"/>
              </a:ext>
            </a:extLst>
          </p:cNvPr>
          <p:cNvSpPr txBox="1"/>
          <p:nvPr/>
        </p:nvSpPr>
        <p:spPr>
          <a:xfrm>
            <a:off x="358933" y="4982226"/>
            <a:ext cx="11474133" cy="1667892"/>
          </a:xfrm>
          <a:prstGeom prst="rect">
            <a:avLst/>
          </a:prstGeom>
          <a:noFill/>
        </p:spPr>
        <p:txBody>
          <a:bodyPr wrap="square" rtlCol="0">
            <a:spAutoFit/>
          </a:bodyPr>
          <a:lstStyle/>
          <a:p>
            <a:pPr>
              <a:lnSpc>
                <a:spcPct val="150000"/>
              </a:lnSpc>
            </a:pPr>
            <a:r>
              <a:rPr lang="en-US" altLang="ko-KR" sz="1400" b="1" dirty="0">
                <a:latin typeface="Arial" panose="020B0604020202020204" pitchFamily="34" charset="0"/>
                <a:cs typeface="Arial" panose="020B0604020202020204" pitchFamily="34" charset="0"/>
              </a:rPr>
              <a:t>Fig. 1. DCP-induced chronic itch and anxiety-like behavior.</a:t>
            </a:r>
            <a:r>
              <a:rPr lang="en-US" altLang="ko-KR" sz="1400" dirty="0">
                <a:latin typeface="Arial" panose="020B0604020202020204" pitchFamily="34" charset="0"/>
                <a:cs typeface="Arial" panose="020B0604020202020204" pitchFamily="34" charset="0"/>
              </a:rPr>
              <a:t> </a:t>
            </a:r>
          </a:p>
          <a:p>
            <a:pPr>
              <a:lnSpc>
                <a:spcPct val="150000"/>
              </a:lnSpc>
            </a:pPr>
            <a:r>
              <a:rPr lang="en-US" altLang="ko-KR" sz="1400" dirty="0">
                <a:latin typeface="Arial" panose="020B0604020202020204" pitchFamily="34" charset="0"/>
                <a:cs typeface="Arial" panose="020B0604020202020204" pitchFamily="34" charset="0"/>
              </a:rPr>
              <a:t>(H) The traveled distance and the time spent of open arms area in DCP mice in the elevated maze test. *p &lt; 0.05, n = 10 mice per group (Unpaired t-test). </a:t>
            </a:r>
          </a:p>
          <a:p>
            <a:pPr>
              <a:lnSpc>
                <a:spcPct val="150000"/>
              </a:lnSpc>
            </a:pPr>
            <a:r>
              <a:rPr lang="en-US" altLang="ko-KR" sz="1400" dirty="0">
                <a:latin typeface="Arial" panose="020B0604020202020204" pitchFamily="34" charset="0"/>
                <a:cs typeface="Arial" panose="020B0604020202020204" pitchFamily="34" charset="0"/>
              </a:rPr>
              <a:t>(I) The total traveled distance, the traveled distance in center area and the time spent in center area in the DCP mice in open field test. *p &lt; 0.05, n = 10 mice per group (Unpaired t-test). All data are shown as mean ± SEM.</a:t>
            </a:r>
            <a:endParaRPr lang="ko-KR" altLang="en-US" sz="1400" dirty="0">
              <a:latin typeface="Arial" panose="020B0604020202020204" pitchFamily="34" charset="0"/>
              <a:cs typeface="Arial" panose="020B0604020202020204" pitchFamily="34" charset="0"/>
            </a:endParaRPr>
          </a:p>
        </p:txBody>
      </p:sp>
      <p:pic>
        <p:nvPicPr>
          <p:cNvPr id="11" name="그림 10" descr="텍스트, 도표, 폰트, 스크린샷이(가) 표시된 사진&#10;&#10;AI 생성 콘텐츠는 정확하지 않을 수 있습니다.">
            <a:extLst>
              <a:ext uri="{FF2B5EF4-FFF2-40B4-BE49-F238E27FC236}">
                <a16:creationId xmlns:a16="http://schemas.microsoft.com/office/drawing/2014/main" id="{4E75ED20-B42F-7DC3-DFE3-7F049A2C68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113" y="1575661"/>
            <a:ext cx="11468100" cy="3009900"/>
          </a:xfrm>
          <a:prstGeom prst="rect">
            <a:avLst/>
          </a:prstGeom>
        </p:spPr>
      </p:pic>
    </p:spTree>
    <p:extLst>
      <p:ext uri="{BB962C8B-B14F-4D97-AF65-F5344CB8AC3E}">
        <p14:creationId xmlns:p14="http://schemas.microsoft.com/office/powerpoint/2010/main" val="1260556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EBE08-9A49-DCA5-D6F1-BCE71D534526}"/>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FFF83706-6819-3B30-E5E6-59150FFE349E}"/>
              </a:ext>
            </a:extLst>
          </p:cNvPr>
          <p:cNvSpPr>
            <a:spLocks noGrp="1"/>
          </p:cNvSpPr>
          <p:nvPr>
            <p:ph type="title"/>
          </p:nvPr>
        </p:nvSpPr>
        <p:spPr>
          <a:xfrm>
            <a:off x="137927" y="207882"/>
            <a:ext cx="10515600" cy="606425"/>
          </a:xfrm>
        </p:spPr>
        <p:txBody>
          <a:bodyPr>
            <a:normAutofit/>
          </a:bodyPr>
          <a:lstStyle/>
          <a:p>
            <a:r>
              <a:rPr lang="en-US" altLang="ko-KR" sz="3600" dirty="0">
                <a:latin typeface="Arial" panose="020B0604020202020204" pitchFamily="34" charset="0"/>
                <a:cs typeface="Arial" panose="020B0604020202020204" pitchFamily="34" charset="0"/>
              </a:rPr>
              <a:t>Results</a:t>
            </a:r>
            <a:endParaRPr lang="ko-KR" altLang="en-US" sz="36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3AF73BC-4B73-CAE8-B012-27423C5B1382}"/>
              </a:ext>
            </a:extLst>
          </p:cNvPr>
          <p:cNvSpPr txBox="1"/>
          <p:nvPr/>
        </p:nvSpPr>
        <p:spPr>
          <a:xfrm>
            <a:off x="137927" y="914953"/>
            <a:ext cx="5656420" cy="369332"/>
          </a:xfrm>
          <a:prstGeom prst="rect">
            <a:avLst/>
          </a:prstGeom>
          <a:noFill/>
        </p:spPr>
        <p:txBody>
          <a:bodyPr wrap="none" rtlCol="0">
            <a:spAutoFit/>
          </a:bodyPr>
          <a:lstStyle/>
          <a:p>
            <a:r>
              <a:rPr lang="en-US" altLang="ko-KR" b="1" dirty="0">
                <a:latin typeface="Arial" panose="020B0604020202020204" pitchFamily="34" charset="0"/>
                <a:cs typeface="Arial" panose="020B0604020202020204" pitchFamily="34" charset="0"/>
              </a:rPr>
              <a:t>2. Astrocyte reactivity in the RVM of the DCP mice</a:t>
            </a:r>
            <a:endParaRPr lang="ko-KR" altLang="en-US"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53D1B8C-A76B-8E1A-D2D6-4840E28B5A49}"/>
              </a:ext>
            </a:extLst>
          </p:cNvPr>
          <p:cNvSpPr txBox="1"/>
          <p:nvPr/>
        </p:nvSpPr>
        <p:spPr>
          <a:xfrm>
            <a:off x="358933" y="5628235"/>
            <a:ext cx="11474133" cy="1021883"/>
          </a:xfrm>
          <a:prstGeom prst="rect">
            <a:avLst/>
          </a:prstGeom>
          <a:noFill/>
        </p:spPr>
        <p:txBody>
          <a:bodyPr wrap="square" rtlCol="0">
            <a:spAutoFit/>
          </a:bodyPr>
          <a:lstStyle/>
          <a:p>
            <a:pPr>
              <a:lnSpc>
                <a:spcPct val="150000"/>
              </a:lnSpc>
            </a:pPr>
            <a:r>
              <a:rPr lang="en-US" altLang="ko-KR" sz="1400" b="1" dirty="0">
                <a:latin typeface="Arial" panose="020B0604020202020204" pitchFamily="34" charset="0"/>
                <a:cs typeface="Arial" panose="020B0604020202020204" pitchFamily="34" charset="0"/>
              </a:rPr>
              <a:t>Fig. 2. Astrocyte reactivity in the RVM of the DCP mice. </a:t>
            </a:r>
          </a:p>
          <a:p>
            <a:pPr>
              <a:lnSpc>
                <a:spcPct val="150000"/>
              </a:lnSpc>
            </a:pPr>
            <a:r>
              <a:rPr lang="en-US" altLang="ko-KR" sz="1400" dirty="0">
                <a:latin typeface="Arial" panose="020B0604020202020204" pitchFamily="34" charset="0"/>
                <a:cs typeface="Arial" panose="020B0604020202020204" pitchFamily="34" charset="0"/>
              </a:rPr>
              <a:t>(A) Representative immunofluorescence staining of GFAP and SOX9 in the RVM of DCP and sham mice on day 8; GFAP (green), SOX9 (red), Merge (the co-expression of GFAP with SOX9); Scale bars = 400 μ m, 100 μ m (zoom</a:t>
            </a:r>
            <a:endParaRPr lang="ko-KR" altLang="en-US" sz="1400" dirty="0">
              <a:latin typeface="Arial" panose="020B0604020202020204" pitchFamily="34" charset="0"/>
              <a:cs typeface="Arial" panose="020B0604020202020204" pitchFamily="34" charset="0"/>
            </a:endParaRPr>
          </a:p>
        </p:txBody>
      </p:sp>
      <p:pic>
        <p:nvPicPr>
          <p:cNvPr id="4" name="그림 3" descr="스크린샷, 다채로움이(가) 표시된 사진&#10;&#10;AI 생성 콘텐츠는 정확하지 않을 수 있습니다.">
            <a:extLst>
              <a:ext uri="{FF2B5EF4-FFF2-40B4-BE49-F238E27FC236}">
                <a16:creationId xmlns:a16="http://schemas.microsoft.com/office/drawing/2014/main" id="{04B22272-DC15-1B3C-8E95-BA3BA1811E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869" y="1384931"/>
            <a:ext cx="10608260" cy="4243304"/>
          </a:xfrm>
          <a:prstGeom prst="rect">
            <a:avLst/>
          </a:prstGeom>
        </p:spPr>
      </p:pic>
    </p:spTree>
    <p:extLst>
      <p:ext uri="{BB962C8B-B14F-4D97-AF65-F5344CB8AC3E}">
        <p14:creationId xmlns:p14="http://schemas.microsoft.com/office/powerpoint/2010/main" val="1197365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59907-43C6-F02A-0101-D95E0135D53B}"/>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6EE42C0A-67B0-983D-6CCE-03CD54E3BC9D}"/>
              </a:ext>
            </a:extLst>
          </p:cNvPr>
          <p:cNvSpPr>
            <a:spLocks noGrp="1"/>
          </p:cNvSpPr>
          <p:nvPr>
            <p:ph type="title"/>
          </p:nvPr>
        </p:nvSpPr>
        <p:spPr>
          <a:xfrm>
            <a:off x="137927" y="207882"/>
            <a:ext cx="10515600" cy="606425"/>
          </a:xfrm>
        </p:spPr>
        <p:txBody>
          <a:bodyPr>
            <a:normAutofit/>
          </a:bodyPr>
          <a:lstStyle/>
          <a:p>
            <a:r>
              <a:rPr lang="en-US" altLang="ko-KR" sz="3600" dirty="0">
                <a:latin typeface="Arial" panose="020B0604020202020204" pitchFamily="34" charset="0"/>
                <a:cs typeface="Arial" panose="020B0604020202020204" pitchFamily="34" charset="0"/>
              </a:rPr>
              <a:t>Results</a:t>
            </a:r>
            <a:endParaRPr lang="ko-KR" altLang="en-US" sz="36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9E103FC-4D6F-7B8B-3A55-F858F04C3014}"/>
              </a:ext>
            </a:extLst>
          </p:cNvPr>
          <p:cNvSpPr txBox="1"/>
          <p:nvPr/>
        </p:nvSpPr>
        <p:spPr>
          <a:xfrm>
            <a:off x="137927" y="1010318"/>
            <a:ext cx="5656420" cy="369332"/>
          </a:xfrm>
          <a:prstGeom prst="rect">
            <a:avLst/>
          </a:prstGeom>
          <a:noFill/>
        </p:spPr>
        <p:txBody>
          <a:bodyPr wrap="none" rtlCol="0">
            <a:spAutoFit/>
          </a:bodyPr>
          <a:lstStyle/>
          <a:p>
            <a:r>
              <a:rPr lang="en-US" altLang="ko-KR" b="1" dirty="0">
                <a:latin typeface="Arial" panose="020B0604020202020204" pitchFamily="34" charset="0"/>
                <a:cs typeface="Arial" panose="020B0604020202020204" pitchFamily="34" charset="0"/>
              </a:rPr>
              <a:t>2. Astrocyte reactivity in the RVM of the DCP mice</a:t>
            </a:r>
            <a:endParaRPr lang="ko-KR" altLang="en-US"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DF67262-41ED-5E21-BBEF-AFC51CDDDCDB}"/>
              </a:ext>
            </a:extLst>
          </p:cNvPr>
          <p:cNvSpPr txBox="1"/>
          <p:nvPr/>
        </p:nvSpPr>
        <p:spPr>
          <a:xfrm>
            <a:off x="358932" y="4579121"/>
            <a:ext cx="11474133" cy="2155847"/>
          </a:xfrm>
          <a:prstGeom prst="rect">
            <a:avLst/>
          </a:prstGeom>
          <a:noFill/>
        </p:spPr>
        <p:txBody>
          <a:bodyPr wrap="square" rtlCol="0">
            <a:spAutoFit/>
          </a:bodyPr>
          <a:lstStyle/>
          <a:p>
            <a:pPr>
              <a:lnSpc>
                <a:spcPct val="150000"/>
              </a:lnSpc>
            </a:pPr>
            <a:r>
              <a:rPr lang="en-US" altLang="ko-KR" sz="1300" b="1" dirty="0">
                <a:latin typeface="Arial" panose="020B0604020202020204" pitchFamily="34" charset="0"/>
                <a:cs typeface="Arial" panose="020B0604020202020204" pitchFamily="34" charset="0"/>
              </a:rPr>
              <a:t>Fig. 2. Astrocyte reactivity in the RVM of the DCP mice. </a:t>
            </a:r>
          </a:p>
          <a:p>
            <a:pPr>
              <a:lnSpc>
                <a:spcPct val="150000"/>
              </a:lnSpc>
            </a:pPr>
            <a:r>
              <a:rPr lang="en-US" altLang="ko-KR" sz="1300" dirty="0">
                <a:latin typeface="Arial" panose="020B0604020202020204" pitchFamily="34" charset="0"/>
                <a:cs typeface="Arial" panose="020B0604020202020204" pitchFamily="34" charset="0"/>
              </a:rPr>
              <a:t>(B) Quantification of the mean fluorescence intensity (MFI) of GFAP expression in RVM region (Unpaired t-test). </a:t>
            </a:r>
          </a:p>
          <a:p>
            <a:pPr>
              <a:lnSpc>
                <a:spcPct val="150000"/>
              </a:lnSpc>
            </a:pPr>
            <a:r>
              <a:rPr lang="en-US" altLang="ko-KR" sz="1300" dirty="0">
                <a:latin typeface="Arial" panose="020B0604020202020204" pitchFamily="34" charset="0"/>
                <a:cs typeface="Arial" panose="020B0604020202020204" pitchFamily="34" charset="0"/>
              </a:rPr>
              <a:t>(C) Typical image of Sholl analysis of astrocytes in the RVM of sham and DCP mice (Left). The number of intersection points between GFAP protrusions and concentric circles of different radii in DCP mice (Right) (two-way ANOVA with post hoc Bonferroni test). </a:t>
            </a:r>
          </a:p>
          <a:p>
            <a:pPr>
              <a:lnSpc>
                <a:spcPct val="150000"/>
              </a:lnSpc>
            </a:pPr>
            <a:r>
              <a:rPr lang="en-US" altLang="ko-KR" sz="1300" dirty="0">
                <a:latin typeface="Arial" panose="020B0604020202020204" pitchFamily="34" charset="0"/>
                <a:cs typeface="Arial" panose="020B0604020202020204" pitchFamily="34" charset="0"/>
              </a:rPr>
              <a:t>(D) The number of total intersections in the DCP and sham mice. *p &lt; 0.05. ***p &lt; 0.001. n = 9 slices from 3 mice per group (Unpaired t-test). </a:t>
            </a:r>
          </a:p>
          <a:p>
            <a:pPr>
              <a:lnSpc>
                <a:spcPct val="150000"/>
              </a:lnSpc>
            </a:pPr>
            <a:r>
              <a:rPr lang="en-US" altLang="ko-KR" sz="1300" dirty="0">
                <a:latin typeface="Arial" panose="020B0604020202020204" pitchFamily="34" charset="0"/>
                <a:cs typeface="Arial" panose="020B0604020202020204" pitchFamily="34" charset="0"/>
              </a:rPr>
              <a:t>All data are shown as mean ± SEM. (For interpretation of the references to color in this figure legend, the reader is referred to the Web version of this article.)</a:t>
            </a:r>
            <a:endParaRPr lang="ko-KR" altLang="en-US" sz="1300" dirty="0">
              <a:latin typeface="Arial" panose="020B0604020202020204" pitchFamily="34" charset="0"/>
              <a:cs typeface="Arial" panose="020B0604020202020204" pitchFamily="34" charset="0"/>
            </a:endParaRPr>
          </a:p>
        </p:txBody>
      </p:sp>
      <p:pic>
        <p:nvPicPr>
          <p:cNvPr id="4" name="그림 3" descr="텍스트, 도표, 라인, 폰트이(가) 표시된 사진&#10;&#10;AI 생성 콘텐츠는 정확하지 않을 수 있습니다.">
            <a:extLst>
              <a:ext uri="{FF2B5EF4-FFF2-40B4-BE49-F238E27FC236}">
                <a16:creationId xmlns:a16="http://schemas.microsoft.com/office/drawing/2014/main" id="{A7693665-76AA-D732-E4D9-9B857FC34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932" y="1583973"/>
            <a:ext cx="11191875" cy="2790825"/>
          </a:xfrm>
          <a:prstGeom prst="rect">
            <a:avLst/>
          </a:prstGeom>
        </p:spPr>
      </p:pic>
    </p:spTree>
    <p:extLst>
      <p:ext uri="{BB962C8B-B14F-4D97-AF65-F5344CB8AC3E}">
        <p14:creationId xmlns:p14="http://schemas.microsoft.com/office/powerpoint/2010/main" val="1609453694"/>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맑은 고딕"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맑은 고딕"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84</TotalTime>
  <Words>2472</Words>
  <Application>Microsoft Office PowerPoint</Application>
  <PresentationFormat>와이드스크린</PresentationFormat>
  <Paragraphs>110</Paragraphs>
  <Slides>19</Slides>
  <Notes>1</Notes>
  <HiddenSlides>0</HiddenSlides>
  <MMClips>0</MMClips>
  <ScaleCrop>false</ScaleCrop>
  <HeadingPairs>
    <vt:vector size="6" baseType="variant">
      <vt:variant>
        <vt:lpstr>사용한 글꼴</vt:lpstr>
      </vt:variant>
      <vt:variant>
        <vt:i4>2</vt:i4>
      </vt:variant>
      <vt:variant>
        <vt:lpstr>테마</vt:lpstr>
      </vt:variant>
      <vt:variant>
        <vt:i4>1</vt:i4>
      </vt:variant>
      <vt:variant>
        <vt:lpstr>슬라이드 제목</vt:lpstr>
      </vt:variant>
      <vt:variant>
        <vt:i4>19</vt:i4>
      </vt:variant>
    </vt:vector>
  </HeadingPairs>
  <TitlesOfParts>
    <vt:vector size="22" baseType="lpstr">
      <vt:lpstr>맑은 고딕</vt:lpstr>
      <vt:lpstr>Arial</vt:lpstr>
      <vt:lpstr>Office 테마</vt:lpstr>
      <vt:lpstr>PowerPoint 프레젠테이션</vt:lpstr>
      <vt:lpstr>Introduction</vt:lpstr>
      <vt:lpstr>Introduction</vt:lpstr>
      <vt:lpstr>Introduction</vt:lpstr>
      <vt:lpstr>Introduction</vt:lpstr>
      <vt:lpstr>Results</vt:lpstr>
      <vt:lpstr>Results</vt:lpstr>
      <vt:lpstr>Results</vt:lpstr>
      <vt:lpstr>Results</vt:lpstr>
      <vt:lpstr>Results</vt:lpstr>
      <vt:lpstr>Results</vt:lpstr>
      <vt:lpstr>Results</vt:lpstr>
      <vt:lpstr>Results</vt:lpstr>
      <vt:lpstr>Results</vt:lpstr>
      <vt:lpstr>Results</vt:lpstr>
      <vt:lpstr>Results</vt:lpstr>
      <vt:lpstr>Results</vt:lpstr>
      <vt:lpstr>Results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이욱주</dc:creator>
  <cp:lastModifiedBy>이욱주</cp:lastModifiedBy>
  <cp:revision>1</cp:revision>
  <dcterms:created xsi:type="dcterms:W3CDTF">2025-07-31T02:24:08Z</dcterms:created>
  <dcterms:modified xsi:type="dcterms:W3CDTF">2025-07-31T03:49:07Z</dcterms:modified>
</cp:coreProperties>
</file>