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_rels/presentation.xml.rels" ContentType="application/vnd.openxmlformats-package.relationships+xml"/>
  <Override PartName="/ppt/media/image3.jpeg" ContentType="image/jpeg"/>
  <Override PartName="/ppt/media/image2.jpeg" ContentType="image/jpeg"/>
  <Override PartName="/ppt/media/image1.jpeg" ContentType="image/jpeg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move the slide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303d22"/>
                </a:solidFill>
                <a:latin typeface="Arial"/>
              </a:rPr>
              <a:t>&lt;header&gt;</a:t>
            </a:r>
            <a:endParaRPr b="0" lang="en-US" sz="1400" spc="-1" strike="noStrike">
              <a:solidFill>
                <a:srgbClr val="303d22"/>
              </a:solid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US" sz="1400" spc="-1" strike="noStrike">
                <a:solidFill>
                  <a:srgbClr val="303d22"/>
                </a:solidFill>
                <a:latin typeface="Arial"/>
              </a:rPr>
              <a:t>&lt;date/time&gt;</a:t>
            </a:r>
            <a:endParaRPr b="0" lang="en-US" sz="1400" spc="-1" strike="noStrike">
              <a:solidFill>
                <a:srgbClr val="303d22"/>
              </a:solid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n-US" sz="1400" spc="-1" strike="noStrike">
                <a:solidFill>
                  <a:srgbClr val="303d22"/>
                </a:solidFill>
                <a:latin typeface="Arial"/>
              </a:rPr>
              <a:t>&lt;footer&gt;</a:t>
            </a:r>
            <a:endParaRPr b="0" lang="en-US" sz="1400" spc="-1" strike="noStrike">
              <a:solidFill>
                <a:srgbClr val="303d22"/>
              </a:solidFill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CF0A9B14-801B-40E2-B7F0-D38C958DE511}" type="slidenum">
              <a:rPr b="0" lang="en-US" sz="1400" spc="-1" strike="noStrike">
                <a:solidFill>
                  <a:srgbClr val="303d22"/>
                </a:solidFill>
                <a:latin typeface="Arial"/>
              </a:rPr>
              <a:t>&lt;number&gt;</a:t>
            </a:fld>
            <a:endParaRPr b="0" lang="en-US" sz="1400" spc="-1" strike="noStrike">
              <a:solidFill>
                <a:srgbClr val="303d22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ldImg"/>
          </p:nvPr>
        </p:nvSpPr>
        <p:spPr>
          <a:xfrm>
            <a:off x="1371600" y="763560"/>
            <a:ext cx="5029200" cy="3772080"/>
          </a:xfrm>
          <a:prstGeom prst="rect">
            <a:avLst/>
          </a:prstGeom>
        </p:spPr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777960" y="4776840"/>
            <a:ext cx="6216480" cy="4525200"/>
          </a:xfrm>
          <a:prstGeom prst="rect">
            <a:avLst/>
          </a:prstGeom>
        </p:spPr>
        <p:txBody>
          <a:bodyPr lIns="0" rIns="0" tIns="0" bIns="0"/>
          <a:p>
            <a:endParaRPr b="0" lang="en-US" sz="2000" spc="-1" strike="noStrike">
              <a:latin typeface="Arial"/>
            </a:endParaRPr>
          </a:p>
          <a:p>
            <a:endParaRPr b="0" lang="en-US" sz="20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://www.elsevier.com/termsandconditions" TargetMode="Externa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hyperlink" Target="http://www.elsevier.com/termsandconditions" TargetMode="External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360000" y="1260000"/>
            <a:ext cx="8640000" cy="2047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  <a:spcAft>
                <a:spcPts val="3186"/>
              </a:spcAft>
            </a:pPr>
            <a:r>
              <a:rPr b="0" i="1" lang="en-US" sz="1700" spc="-1" strike="noStrike">
                <a:solidFill>
                  <a:srgbClr val="ffffff"/>
                </a:solidFill>
                <a:latin typeface="Arial"/>
              </a:rPr>
              <a:t>Molecular determinants for the chemical activation of the warmth-sensitive TRPV3 channel by the natural monoterpenoid carvacrol</a:t>
            </a:r>
            <a:r>
              <a:rPr b="0" lang="en-US" sz="17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en-US" sz="17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spcAft>
                <a:spcPts val="2750"/>
              </a:spcAft>
            </a:pPr>
            <a:r>
              <a:rPr b="0" i="1" lang="en-US" sz="1100" spc="-1" strike="noStrike">
                <a:solidFill>
                  <a:srgbClr val="ffffff"/>
                </a:solidFill>
                <a:latin typeface="Arial"/>
              </a:rPr>
              <a:t>Canyang Niu, Xiaoying Sun, Fang Hu, Xiaowen Tang, KeWei Wang</a:t>
            </a:r>
            <a:r>
              <a:rPr b="0" lang="en-US" sz="11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en-US" sz="11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i="1" lang="en-US" sz="1200" spc="-1" strike="noStrike">
                <a:solidFill>
                  <a:srgbClr val="ffffff"/>
                </a:solidFill>
                <a:latin typeface="Arial"/>
              </a:rPr>
              <a:t>Journal of Biological Chemistry</a:t>
            </a:r>
            <a:r>
              <a:rPr b="0" lang="en-US" sz="1200" spc="-1" strike="noStrike">
                <a:solidFill>
                  <a:srgbClr val="ffffff"/>
                </a:solidFill>
                <a:latin typeface="Arial"/>
              </a:rPr>
              <a:t> </a:t>
            </a:r>
            <a:endParaRPr b="0" lang="en-US" sz="1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en-US" sz="1200" spc="-1" strike="noStrike">
                <a:solidFill>
                  <a:srgbClr val="ffffff"/>
                </a:solidFill>
                <a:latin typeface="Arial"/>
              </a:rPr>
              <a:t>Volume 298 Issue 3 (March 2022) </a:t>
            </a:r>
            <a:endParaRPr b="0" lang="en-US" sz="1200" spc="-1" strike="noStrike">
              <a:solidFill>
                <a:srgbClr val="ffffff"/>
              </a:solidFill>
              <a:latin typeface="Arial"/>
            </a:endParaRPr>
          </a:p>
          <a:p>
            <a:pPr algn="ctr"/>
            <a:r>
              <a:rPr b="0" lang="en-US" sz="1000" spc="-1" strike="noStrike">
                <a:solidFill>
                  <a:srgbClr val="ffffff"/>
                </a:solidFill>
                <a:latin typeface="Arial"/>
              </a:rPr>
              <a:t>DOI: 10.1016/j.jbc.2022.101706</a:t>
            </a:r>
            <a:endParaRPr b="0" lang="en-US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TextShape 2"/>
          <p:cNvSpPr txBox="1"/>
          <p:nvPr/>
        </p:nvSpPr>
        <p:spPr>
          <a:xfrm>
            <a:off x="952560" y="6624000"/>
            <a:ext cx="5556240" cy="231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r>
              <a:rPr b="0" lang="en-US" sz="900" spc="-1" strike="noStrike">
                <a:solidFill>
                  <a:srgbClr val="ffffff"/>
                </a:solidFill>
                <a:latin typeface="Arial"/>
              </a:rPr>
              <a:t>Copyright © 2022 The Authors</a:t>
            </a:r>
            <a:r>
              <a:rPr b="0" lang="en-US" sz="900" spc="-1" strike="noStrike">
                <a:solidFill>
                  <a:srgbClr val="ffffff"/>
                </a:solidFill>
                <a:latin typeface="Arial"/>
                <a:hlinkClick r:id="rId1"/>
              </a:rPr>
              <a:t> Terms and Conditions</a:t>
            </a:r>
            <a:endParaRPr b="0" lang="en-US" sz="9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46" name="Logo" descr=""/>
          <p:cNvPicPr/>
          <p:nvPr/>
        </p:nvPicPr>
        <p:blipFill>
          <a:blip r:embed="rId2"/>
          <a:stretch/>
        </p:blipFill>
        <p:spPr>
          <a:xfrm>
            <a:off x="79560" y="6064200"/>
            <a:ext cx="707760" cy="793800"/>
          </a:xfrm>
          <a:prstGeom prst="rect">
            <a:avLst/>
          </a:prstGeom>
          <a:ln>
            <a:noFill/>
          </a:ln>
        </p:spPr>
      </p:pic>
    </p:spTree>
  </p:cSld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3499920" y="79200"/>
            <a:ext cx="2143800" cy="30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Supplemental Figure S1 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48" name="Main graphic" descr=""/>
          <p:cNvPicPr/>
          <p:nvPr/>
        </p:nvPicPr>
        <p:blipFill>
          <a:blip r:embed="rId1"/>
          <a:stretch/>
        </p:blipFill>
        <p:spPr>
          <a:xfrm>
            <a:off x="1422360" y="786600"/>
            <a:ext cx="6350040" cy="4935240"/>
          </a:xfrm>
          <a:prstGeom prst="rect">
            <a:avLst/>
          </a:prstGeom>
          <a:ln>
            <a:noFill/>
          </a:ln>
        </p:spPr>
      </p:pic>
      <p:sp>
        <p:nvSpPr>
          <p:cNvPr id="49" name="TextShape 2"/>
          <p:cNvSpPr txBox="1"/>
          <p:nvPr/>
        </p:nvSpPr>
        <p:spPr>
          <a:xfrm>
            <a:off x="952560" y="6477120"/>
            <a:ext cx="8254800" cy="231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i="1" lang="en-US" sz="900" spc="-1" strike="noStrike">
                <a:solidFill>
                  <a:srgbClr val="ffffff"/>
                </a:solidFill>
                <a:latin typeface="Arial"/>
              </a:rPr>
              <a:t>Journal of Biological Chemistry</a:t>
            </a:r>
            <a:r>
              <a:rPr b="0" lang="en-US" sz="900" spc="-1" strike="noStrike">
                <a:solidFill>
                  <a:srgbClr val="ffffff"/>
                </a:solidFill>
                <a:latin typeface="Arial"/>
              </a:rPr>
              <a:t> 2022 298DOI: (10.1016/j.jbc.2022.101706) </a:t>
            </a:r>
            <a:endParaRPr b="0" lang="en-US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" name="TextShape 3"/>
          <p:cNvSpPr txBox="1"/>
          <p:nvPr/>
        </p:nvSpPr>
        <p:spPr>
          <a:xfrm>
            <a:off x="952560" y="6624000"/>
            <a:ext cx="5556240" cy="231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/>
          <a:p>
            <a:r>
              <a:rPr b="0" lang="en-US" sz="900" spc="-1" strike="noStrike">
                <a:solidFill>
                  <a:srgbClr val="ffffff"/>
                </a:solidFill>
                <a:latin typeface="Arial"/>
              </a:rPr>
              <a:t>Copyright © 2022 The Authors</a:t>
            </a:r>
            <a:r>
              <a:rPr b="0" lang="en-US" sz="900" spc="-1" strike="noStrike">
                <a:solidFill>
                  <a:srgbClr val="ffffff"/>
                </a:solidFill>
                <a:latin typeface="Arial"/>
                <a:hlinkClick r:id="rId2"/>
              </a:rPr>
              <a:t> Terms and Conditions</a:t>
            </a:r>
            <a:endParaRPr b="0" lang="en-US" sz="9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51" name="Logo" descr=""/>
          <p:cNvPicPr/>
          <p:nvPr/>
        </p:nvPicPr>
        <p:blipFill>
          <a:blip r:embed="rId3"/>
          <a:stretch/>
        </p:blipFill>
        <p:spPr>
          <a:xfrm>
            <a:off x="79560" y="6064200"/>
            <a:ext cx="707760" cy="793800"/>
          </a:xfrm>
          <a:prstGeom prst="rect">
            <a:avLst/>
          </a:prstGeom>
          <a:ln>
            <a:noFill/>
          </a:ln>
        </p:spPr>
      </p:pic>
    </p:spTree>
  </p:cSld>
  <p:transition>
    <p:wipe dir="r"/>
  </p:transition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LibreOffice/6.0.7.3$Linux_X86_64 LibreOffice_project/dc89aa7a9eabfd848af146d5086077aeed2ae4a5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cp:revision>0</cp:revision>
  <dc:subject/>
  <dc:title/>
</cp:coreProperties>
</file>