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9.xml.rels" ContentType="application/vnd.openxmlformats-package.relationships+xml"/>
  <Override PartName="/ppt/notesSlides/_rels/notesSlide8.xml.rels" ContentType="application/vnd.openxmlformats-package.relationships+xml"/>
  <Override PartName="/ppt/notesSlides/_rels/notesSlide7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_rels/presentation.xml.rels" ContentType="application/vnd.openxmlformats-package.relationships+xml"/>
  <Override PartName="/ppt/media/image17.jpeg" ContentType="image/jpeg"/>
  <Override PartName="/ppt/media/image16.jpeg" ContentType="image/jpeg"/>
  <Override PartName="/ppt/media/image15.jpeg" ContentType="image/jpeg"/>
  <Override PartName="/ppt/media/image14.jpeg" ContentType="image/jpeg"/>
  <Override PartName="/ppt/media/image13.jpeg" ContentType="image/jpeg"/>
  <Override PartName="/ppt/media/image12.jpeg" ContentType="image/jpeg"/>
  <Override PartName="/ppt/media/image11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10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move the slide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solidFill>
                  <a:srgbClr val="303d22"/>
                </a:solidFill>
                <a:latin typeface="Arial"/>
              </a:rPr>
              <a:t>&lt;header&gt;</a:t>
            </a:r>
            <a:endParaRPr b="0" lang="en-US" sz="1400" spc="-1" strike="noStrike">
              <a:solidFill>
                <a:srgbClr val="303d22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solidFill>
                  <a:srgbClr val="303d22"/>
                </a:solidFill>
                <a:latin typeface="Arial"/>
              </a:rPr>
              <a:t>&lt;date/time&gt;</a:t>
            </a:r>
            <a:endParaRPr b="0" lang="en-US" sz="1400" spc="-1" strike="noStrike">
              <a:solidFill>
                <a:srgbClr val="303d22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solidFill>
                  <a:srgbClr val="303d2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303d22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5CFD284F-606E-442B-AAB1-A71AC6ED3B68}" type="slidenum">
              <a:rPr b="0" lang="en-US" sz="1400" spc="-1" strike="noStrike">
                <a:solidFill>
                  <a:srgbClr val="303d2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303d22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ldImg"/>
          </p:nvPr>
        </p:nvSpPr>
        <p:spPr>
          <a:xfrm>
            <a:off x="1371600" y="763560"/>
            <a:ext cx="5029200" cy="3772080"/>
          </a:xfrm>
          <a:prstGeom prst="rect">
            <a:avLst/>
          </a:prstGeom>
        </p:spPr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6480" cy="4525200"/>
          </a:xfrm>
          <a:prstGeom prst="rect">
            <a:avLst/>
          </a:prstGeom>
        </p:spPr>
        <p:txBody>
          <a:bodyPr lIns="0" rIns="0" tIns="0" bIns="0"/>
          <a:p>
            <a:r>
              <a:rPr b="1" lang="en-US" sz="900" spc="-1" strike="noStrike">
                <a:latin typeface="Arial"/>
              </a:rPr>
              <a:t>Dose- and voltage-dependent activation of TRPV3 channel currents by carvacrol and 2-APB.</a:t>
            </a:r>
            <a:r>
              <a:rPr b="0" lang="en-US" sz="900" spc="-1" strike="noStrike">
                <a:latin typeface="Arial"/>
              </a:rPr>
              <a:t> </a:t>
            </a:r>
            <a:r>
              <a:rPr b="0" i="1" lang="en-US" sz="900" spc="-1" strike="noStrike">
                <a:latin typeface="Arial"/>
              </a:rPr>
              <a:t>A</a:t>
            </a:r>
            <a:r>
              <a:rPr b="0" lang="en-US" sz="900" spc="-1" strike="noStrike">
                <a:latin typeface="Arial"/>
              </a:rPr>
              <a:t>, whole-cell patch-clamp recordings of TRPV3 currents in response to different concentrations of carvacrol ranging from 0.01 to 3.0 mM with an EC50 of 215.0 ± 47.94 μM (n = 6). </a:t>
            </a:r>
            <a:r>
              <a:rPr b="0" i="1" lang="en-US" sz="900" spc="-1" strike="noStrike">
                <a:latin typeface="Arial"/>
              </a:rPr>
              <a:t>B</a:t>
            </a:r>
            <a:r>
              <a:rPr b="0" lang="en-US" sz="900" spc="-1" strike="noStrike">
                <a:latin typeface="Arial"/>
              </a:rPr>
              <a:t>, </a:t>
            </a:r>
            <a:r>
              <a:rPr b="0" i="1" lang="en-US" sz="900" spc="-1" strike="noStrike">
                <a:latin typeface="Arial"/>
              </a:rPr>
              <a:t>left panel</a:t>
            </a:r>
            <a:r>
              <a:rPr b="0" lang="en-US" sz="900" spc="-1" strike="noStrike">
                <a:latin typeface="Arial"/>
              </a:rPr>
              <a:t>, representative single-channel current (inside-out patches) traces induced by depolarizing potentials from −80 mV to +80 mV in the presence of carvacrol (300 μM); </a:t>
            </a:r>
            <a:r>
              <a:rPr b="0" i="1" lang="en-US" sz="900" spc="-1" strike="noStrike">
                <a:latin typeface="Arial"/>
              </a:rPr>
              <a:t>right panel</a:t>
            </a:r>
            <a:r>
              <a:rPr b="0" lang="en-US" sz="900" spc="-1" strike="noStrike">
                <a:latin typeface="Arial"/>
              </a:rPr>
              <a:t>, the I-V relationship of TRPV3 single-channel currents evoked by carvacrol (</a:t>
            </a:r>
            <a:r>
              <a:rPr b="0" i="1" lang="en-US" sz="900" spc="-1" strike="noStrike">
                <a:latin typeface="Arial"/>
              </a:rPr>
              <a:t>gray circles</a:t>
            </a:r>
            <a:r>
              <a:rPr b="0" lang="en-US" sz="900" spc="-1" strike="noStrike">
                <a:latin typeface="Arial"/>
              </a:rPr>
              <a:t>) with a unitary conductance of 182.0 ± 6.4 pS (n = 4) obtained by fitting a linear function. </a:t>
            </a:r>
            <a:r>
              <a:rPr b="0" i="1" lang="en-US" sz="900" spc="-1" strike="noStrike">
                <a:latin typeface="Arial"/>
              </a:rPr>
              <a:t>C</a:t>
            </a:r>
            <a:r>
              <a:rPr b="0" lang="en-US" sz="900" spc="-1" strike="noStrike">
                <a:latin typeface="Arial"/>
              </a:rPr>
              <a:t>, </a:t>
            </a:r>
            <a:r>
              <a:rPr b="0" i="1" lang="en-US" sz="900" spc="-1" strike="noStrike">
                <a:latin typeface="Arial"/>
              </a:rPr>
              <a:t>left panel</a:t>
            </a:r>
            <a:r>
              <a:rPr b="0" lang="en-US" sz="900" spc="-1" strike="noStrike">
                <a:latin typeface="Arial"/>
              </a:rPr>
              <a:t>, representative single-channel current (inside-out patches) traces in response to depolarizing potentials from −80 mV to +80 mV in the presence of 2-APB; </a:t>
            </a:r>
            <a:r>
              <a:rPr b="0" i="1" lang="en-US" sz="900" spc="-1" strike="noStrike">
                <a:latin typeface="Arial"/>
              </a:rPr>
              <a:t>right panel</a:t>
            </a:r>
            <a:r>
              <a:rPr b="0" lang="en-US" sz="900" spc="-1" strike="noStrike">
                <a:latin typeface="Arial"/>
              </a:rPr>
              <a:t>, the I-V relationship of TRPV3 single-channel currents in response to 50 μM 2-APB (</a:t>
            </a:r>
            <a:r>
              <a:rPr b="0" i="1" lang="en-US" sz="900" spc="-1" strike="noStrike">
                <a:latin typeface="Arial"/>
              </a:rPr>
              <a:t>black circles</a:t>
            </a:r>
            <a:r>
              <a:rPr b="0" lang="en-US" sz="900" spc="-1" strike="noStrike">
                <a:latin typeface="Arial"/>
              </a:rPr>
              <a:t>) with a unitary conductance of 173.2 ± 5.3 pS (n = 4) obtained by fitting a linear function. All statistical data are expressed as the mean ± SD. 2-APB, 2-aminoethyl diphenylborinate; TRPV3, Transient receptor potential vanilloid 3.</a:t>
            </a:r>
            <a:endParaRPr b="0" lang="en-US" sz="900" spc="-1" strike="noStrike">
              <a:latin typeface="Arial"/>
            </a:endParaRPr>
          </a:p>
          <a:p>
            <a:endParaRPr b="0" lang="en-US" sz="900" spc="-1" strike="noStrike">
              <a:latin typeface="Arial"/>
            </a:endParaRPr>
          </a:p>
          <a:p>
            <a:endParaRPr b="0" lang="en-US" sz="900" spc="-1" strike="noStrike">
              <a:latin typeface="Arial"/>
            </a:endParaRPr>
          </a:p>
          <a:p>
            <a:endParaRPr b="0" lang="en-US" sz="9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ldImg"/>
          </p:nvPr>
        </p:nvSpPr>
        <p:spPr>
          <a:xfrm>
            <a:off x="1371600" y="763560"/>
            <a:ext cx="5029200" cy="3772080"/>
          </a:xfrm>
          <a:prstGeom prst="rect">
            <a:avLst/>
          </a:prstGeom>
        </p:spPr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6480" cy="4525200"/>
          </a:xfrm>
          <a:prstGeom prst="rect">
            <a:avLst/>
          </a:prstGeom>
        </p:spPr>
        <p:txBody>
          <a:bodyPr lIns="0" rIns="0" tIns="0" bIns="0"/>
          <a:p>
            <a:r>
              <a:rPr b="1" lang="en-US" sz="900" spc="-1" strike="noStrike">
                <a:latin typeface="Arial"/>
              </a:rPr>
              <a:t>The increase of single TRPV3 channel open probability by carvacrol.</a:t>
            </a:r>
            <a:r>
              <a:rPr b="0" lang="en-US" sz="900" spc="-1" strike="noStrike">
                <a:latin typeface="Arial"/>
              </a:rPr>
              <a:t> </a:t>
            </a:r>
            <a:r>
              <a:rPr b="0" i="1" lang="en-US" sz="900" spc="-1" strike="noStrike">
                <a:latin typeface="Arial"/>
              </a:rPr>
              <a:t>A</a:t>
            </a:r>
            <a:r>
              <a:rPr b="0" lang="en-US" sz="900" spc="-1" strike="noStrike">
                <a:latin typeface="Arial"/>
              </a:rPr>
              <a:t> and </a:t>
            </a:r>
            <a:r>
              <a:rPr b="0" i="1" lang="en-US" sz="900" spc="-1" strike="noStrike">
                <a:latin typeface="Arial"/>
              </a:rPr>
              <a:t>B</a:t>
            </a:r>
            <a:r>
              <a:rPr b="0" lang="en-US" sz="900" spc="-1" strike="noStrike">
                <a:latin typeface="Arial"/>
              </a:rPr>
              <a:t>, plots of time course for Po of single TRPV3 channels recorded from inside-out macropatches (at +80 mV) in the presence of 300 μM carvacrol or 50 μM 2-APB before the addition of 50 μM TRPV3 blocker forsythoside B (FB). </a:t>
            </a:r>
            <a:r>
              <a:rPr b="0" i="1" lang="en-US" sz="900" spc="-1" strike="noStrike">
                <a:latin typeface="Arial"/>
              </a:rPr>
              <a:t>C</a:t>
            </a:r>
            <a:r>
              <a:rPr b="0" lang="en-US" sz="900" spc="-1" strike="noStrike">
                <a:latin typeface="Arial"/>
              </a:rPr>
              <a:t> and </a:t>
            </a:r>
            <a:r>
              <a:rPr b="0" i="1" lang="en-US" sz="900" spc="-1" strike="noStrike">
                <a:latin typeface="Arial"/>
              </a:rPr>
              <a:t>D</a:t>
            </a:r>
            <a:r>
              <a:rPr b="0" lang="en-US" sz="900" spc="-1" strike="noStrike">
                <a:latin typeface="Arial"/>
              </a:rPr>
              <a:t>, representative single-channel current traces recorded at +80 mV before and after the addition of 300 μM carvacrol (</a:t>
            </a:r>
            <a:r>
              <a:rPr b="0" i="1" lang="en-US" sz="900" spc="-1" strike="noStrike">
                <a:latin typeface="Arial"/>
              </a:rPr>
              <a:t>C</a:t>
            </a:r>
            <a:r>
              <a:rPr b="0" lang="en-US" sz="900" spc="-1" strike="noStrike">
                <a:latin typeface="Arial"/>
              </a:rPr>
              <a:t>) or 50 μM of 2-APB (</a:t>
            </a:r>
            <a:r>
              <a:rPr b="0" i="1" lang="en-US" sz="900" spc="-1" strike="noStrike">
                <a:latin typeface="Arial"/>
              </a:rPr>
              <a:t>D</a:t>
            </a:r>
            <a:r>
              <a:rPr b="0" lang="en-US" sz="900" spc="-1" strike="noStrike">
                <a:latin typeface="Arial"/>
              </a:rPr>
              <a:t>) with or without 50 μM TRPV3 blocker FB before washout. All-point amplitude histograms of single-channel currents were shown in their </a:t>
            </a:r>
            <a:r>
              <a:rPr b="0" i="1" lang="en-US" sz="900" spc="-1" strike="noStrike">
                <a:latin typeface="Arial"/>
              </a:rPr>
              <a:t>lower panels</a:t>
            </a:r>
            <a:r>
              <a:rPr b="0" lang="en-US" sz="900" spc="-1" strike="noStrike">
                <a:latin typeface="Arial"/>
              </a:rPr>
              <a:t>. Letters O and C indicate channel open state and closed state, respectively. </a:t>
            </a:r>
            <a:r>
              <a:rPr b="0" i="1" lang="en-US" sz="900" spc="-1" strike="noStrike">
                <a:latin typeface="Arial"/>
              </a:rPr>
              <a:t>E</a:t>
            </a:r>
            <a:r>
              <a:rPr b="0" lang="en-US" sz="900" spc="-1" strike="noStrike">
                <a:latin typeface="Arial"/>
              </a:rPr>
              <a:t> and </a:t>
            </a:r>
            <a:r>
              <a:rPr b="0" i="1" lang="en-US" sz="900" spc="-1" strike="noStrike">
                <a:latin typeface="Arial"/>
              </a:rPr>
              <a:t>F</a:t>
            </a:r>
            <a:r>
              <a:rPr b="0" lang="en-US" sz="900" spc="-1" strike="noStrike">
                <a:latin typeface="Arial"/>
              </a:rPr>
              <a:t>, summary for effects of carvacrol and 2-APB on TRPV3 single-channel open probability (</a:t>
            </a:r>
            <a:r>
              <a:rPr b="0" i="1" lang="en-US" sz="900" spc="-1" strike="noStrike">
                <a:latin typeface="Arial"/>
              </a:rPr>
              <a:t>left</a:t>
            </a:r>
            <a:r>
              <a:rPr b="0" lang="en-US" sz="900" spc="-1" strike="noStrike">
                <a:latin typeface="Arial"/>
              </a:rPr>
              <a:t>) and open frequency (Freq) (</a:t>
            </a:r>
            <a:r>
              <a:rPr b="0" i="1" lang="en-US" sz="900" spc="-1" strike="noStrike">
                <a:latin typeface="Arial"/>
              </a:rPr>
              <a:t>right</a:t>
            </a:r>
            <a:r>
              <a:rPr b="0" lang="en-US" sz="900" spc="-1" strike="noStrike">
                <a:latin typeface="Arial"/>
              </a:rPr>
              <a:t>) in the presence or absence of FB. All statistical data are expressed as the mean ± SD. 2-APB, 2-aminoethyl diphenylborinate; Po, open probability; TRPV3, Transient receptor potential vanilloid 3.</a:t>
            </a:r>
            <a:endParaRPr b="0" lang="en-US" sz="900" spc="-1" strike="noStrike">
              <a:latin typeface="Arial"/>
            </a:endParaRPr>
          </a:p>
          <a:p>
            <a:endParaRPr b="0" lang="en-US" sz="900" spc="-1" strike="noStrike">
              <a:latin typeface="Arial"/>
            </a:endParaRPr>
          </a:p>
          <a:p>
            <a:endParaRPr b="0" lang="en-US" sz="900" spc="-1" strike="noStrike">
              <a:latin typeface="Arial"/>
            </a:endParaRPr>
          </a:p>
          <a:p>
            <a:endParaRPr b="0" lang="en-US" sz="9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ldImg"/>
          </p:nvPr>
        </p:nvSpPr>
        <p:spPr>
          <a:xfrm>
            <a:off x="1371600" y="763560"/>
            <a:ext cx="5029200" cy="3772080"/>
          </a:xfrm>
          <a:prstGeom prst="rect">
            <a:avLst/>
          </a:prstGeom>
        </p:spPr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6480" cy="4525200"/>
          </a:xfrm>
          <a:prstGeom prst="rect">
            <a:avLst/>
          </a:prstGeom>
        </p:spPr>
        <p:txBody>
          <a:bodyPr lIns="0" rIns="0" tIns="0" bIns="0"/>
          <a:p>
            <a:r>
              <a:rPr b="1" lang="en-US" sz="900" spc="-1" strike="noStrike">
                <a:latin typeface="Arial"/>
              </a:rPr>
              <a:t>Identification of a binding pocket formed by S2-S3 linker critical for interaction between carvacrol and TRPV3.</a:t>
            </a:r>
            <a:r>
              <a:rPr b="0" lang="en-US" sz="900" spc="-1" strike="noStrike">
                <a:latin typeface="Arial"/>
              </a:rPr>
              <a:t> </a:t>
            </a:r>
            <a:r>
              <a:rPr b="0" i="1" lang="en-US" sz="900" spc="-1" strike="noStrike">
                <a:latin typeface="Arial"/>
              </a:rPr>
              <a:t>A</a:t>
            </a:r>
            <a:r>
              <a:rPr b="0" lang="en-US" sz="900" spc="-1" strike="noStrike">
                <a:latin typeface="Arial"/>
              </a:rPr>
              <a:t>, an overview of putative five pockets for carvacrol binding to TRPV3 structure from docking. </a:t>
            </a:r>
            <a:r>
              <a:rPr b="0" i="1" lang="en-US" sz="900" spc="-1" strike="noStrike">
                <a:latin typeface="Arial"/>
              </a:rPr>
              <a:t>B</a:t>
            </a:r>
            <a:r>
              <a:rPr b="0" lang="en-US" sz="900" spc="-1" strike="noStrike">
                <a:latin typeface="Arial"/>
              </a:rPr>
              <a:t>, a representative view showing the binding of carvacrol to one subunit of TRPV3 in the five binding pockets (P1–5). </a:t>
            </a:r>
            <a:r>
              <a:rPr b="0" i="1" lang="en-US" sz="900" spc="-1" strike="noStrike">
                <a:latin typeface="Arial"/>
              </a:rPr>
              <a:t>C</a:t>
            </a:r>
            <a:r>
              <a:rPr b="0" lang="en-US" sz="900" spc="-1" strike="noStrike">
                <a:latin typeface="Arial"/>
              </a:rPr>
              <a:t>, </a:t>
            </a:r>
            <a:r>
              <a:rPr b="0" i="1" lang="en-US" sz="900" spc="-1" strike="noStrike">
                <a:latin typeface="Arial"/>
              </a:rPr>
              <a:t>left panel</a:t>
            </a:r>
            <a:r>
              <a:rPr b="0" lang="en-US" sz="900" spc="-1" strike="noStrike">
                <a:latin typeface="Arial"/>
              </a:rPr>
              <a:t>, carvacrol in the binding pocket 1 with putative interaction residues; </a:t>
            </a:r>
            <a:r>
              <a:rPr b="0" i="1" lang="en-US" sz="900" spc="-1" strike="noStrike">
                <a:latin typeface="Arial"/>
              </a:rPr>
              <a:t>right panel</a:t>
            </a:r>
            <a:r>
              <a:rPr b="0" lang="en-US" sz="900" spc="-1" strike="noStrike">
                <a:latin typeface="Arial"/>
              </a:rPr>
              <a:t>, representative TRPV3-H487A whole-cell currents in response to 300 μM carvacrol or 50 μM 2-APB. </a:t>
            </a:r>
            <a:r>
              <a:rPr b="0" i="1" lang="en-US" sz="900" spc="-1" strike="noStrike">
                <a:latin typeface="Arial"/>
              </a:rPr>
              <a:t>D</a:t>
            </a:r>
            <a:r>
              <a:rPr b="0" lang="en-US" sz="900" spc="-1" strike="noStrike">
                <a:latin typeface="Arial"/>
              </a:rPr>
              <a:t>, </a:t>
            </a:r>
            <a:r>
              <a:rPr b="0" i="1" lang="en-US" sz="900" spc="-1" strike="noStrike">
                <a:latin typeface="Arial"/>
              </a:rPr>
              <a:t>left panel</a:t>
            </a:r>
            <a:r>
              <a:rPr b="0" lang="en-US" sz="900" spc="-1" strike="noStrike">
                <a:latin typeface="Arial"/>
              </a:rPr>
              <a:t>, carvacrol in the binding pocket 2 with putative interaction residues; </a:t>
            </a:r>
            <a:r>
              <a:rPr b="0" i="1" lang="en-US" sz="900" spc="-1" strike="noStrike">
                <a:latin typeface="Arial"/>
              </a:rPr>
              <a:t>right panel</a:t>
            </a:r>
            <a:r>
              <a:rPr b="0" lang="en-US" sz="900" spc="-1" strike="noStrike">
                <a:latin typeface="Arial"/>
              </a:rPr>
              <a:t>, representative TRPV3-E501A whole-cell currents in response to 300 μM carvacrol and 50 μM 2-APB. </a:t>
            </a:r>
            <a:r>
              <a:rPr b="0" i="1" lang="en-US" sz="900" spc="-1" strike="noStrike">
                <a:latin typeface="Arial"/>
              </a:rPr>
              <a:t>E</a:t>
            </a:r>
            <a:r>
              <a:rPr b="0" lang="en-US" sz="900" spc="-1" strike="noStrike">
                <a:latin typeface="Arial"/>
              </a:rPr>
              <a:t>, </a:t>
            </a:r>
            <a:r>
              <a:rPr b="0" i="1" lang="en-US" sz="900" spc="-1" strike="noStrike">
                <a:latin typeface="Arial"/>
              </a:rPr>
              <a:t>left panel</a:t>
            </a:r>
            <a:r>
              <a:rPr b="0" lang="en-US" sz="900" spc="-1" strike="noStrike">
                <a:latin typeface="Arial"/>
              </a:rPr>
              <a:t>, carvacrol in the binding pocket 3 with putative interaction residues; </a:t>
            </a:r>
            <a:r>
              <a:rPr b="0" i="1" lang="en-US" sz="900" spc="-1" strike="noStrike">
                <a:latin typeface="Arial"/>
              </a:rPr>
              <a:t>right panel</a:t>
            </a:r>
            <a:r>
              <a:rPr b="0" lang="en-US" sz="900" spc="-1" strike="noStrike">
                <a:latin typeface="Arial"/>
              </a:rPr>
              <a:t>, representative TRPV3-H426A whole-cell currents in response to 300 μM carvacrol or 50 μM 2-APB. </a:t>
            </a:r>
            <a:r>
              <a:rPr b="0" i="1" lang="en-US" sz="900" spc="-1" strike="noStrike">
                <a:latin typeface="Arial"/>
              </a:rPr>
              <a:t>F</a:t>
            </a:r>
            <a:r>
              <a:rPr b="0" lang="en-US" sz="900" spc="-1" strike="noStrike">
                <a:latin typeface="Arial"/>
              </a:rPr>
              <a:t>, </a:t>
            </a:r>
            <a:r>
              <a:rPr b="0" i="1" lang="en-US" sz="900" spc="-1" strike="noStrike">
                <a:latin typeface="Arial"/>
              </a:rPr>
              <a:t>left panel</a:t>
            </a:r>
            <a:r>
              <a:rPr b="0" lang="en-US" sz="900" spc="-1" strike="noStrike">
                <a:latin typeface="Arial"/>
              </a:rPr>
              <a:t>, carvacrol in the binding pocket 4 with putative interaction residues; </a:t>
            </a:r>
            <a:r>
              <a:rPr b="0" i="1" lang="en-US" sz="900" spc="-1" strike="noStrike">
                <a:latin typeface="Arial"/>
              </a:rPr>
              <a:t>right panel</a:t>
            </a:r>
            <a:r>
              <a:rPr b="0" lang="en-US" sz="900" spc="-1" strike="noStrike">
                <a:latin typeface="Arial"/>
              </a:rPr>
              <a:t>, representative TRPV3-R567A whole-cell currents in response to 300 μM carvacrol or 50 μM 2-APB. </a:t>
            </a:r>
            <a:r>
              <a:rPr b="0" i="1" lang="en-US" sz="900" spc="-1" strike="noStrike">
                <a:latin typeface="Arial"/>
              </a:rPr>
              <a:t>G</a:t>
            </a:r>
            <a:r>
              <a:rPr b="0" lang="en-US" sz="900" spc="-1" strike="noStrike">
                <a:latin typeface="Arial"/>
              </a:rPr>
              <a:t>, </a:t>
            </a:r>
            <a:r>
              <a:rPr b="0" i="1" lang="en-US" sz="900" spc="-1" strike="noStrike">
                <a:latin typeface="Arial"/>
              </a:rPr>
              <a:t>left panel</a:t>
            </a:r>
            <a:r>
              <a:rPr b="0" lang="en-US" sz="900" spc="-1" strike="noStrike">
                <a:latin typeface="Arial"/>
              </a:rPr>
              <a:t>, carvacrol in the binding pocket 5 with putative interaction residues; </a:t>
            </a:r>
            <a:r>
              <a:rPr b="0" i="1" lang="en-US" sz="900" spc="-1" strike="noStrike">
                <a:latin typeface="Arial"/>
              </a:rPr>
              <a:t>right panel</a:t>
            </a:r>
            <a:r>
              <a:rPr b="0" lang="en-US" sz="900" spc="-1" strike="noStrike">
                <a:latin typeface="Arial"/>
              </a:rPr>
              <a:t>, representative TRPV3-L508A whole-cell currents in response to 300 μM carvacrol and 50 μM 2-APB. </a:t>
            </a:r>
            <a:r>
              <a:rPr b="0" i="1" lang="en-US" sz="900" spc="-1" strike="noStrike">
                <a:latin typeface="Arial"/>
              </a:rPr>
              <a:t>H</a:t>
            </a:r>
            <a:r>
              <a:rPr b="0" lang="en-US" sz="900" spc="-1" strike="noStrike">
                <a:latin typeface="Arial"/>
              </a:rPr>
              <a:t>, </a:t>
            </a:r>
            <a:r>
              <a:rPr b="0" i="1" lang="en-US" sz="900" spc="-1" strike="noStrike">
                <a:latin typeface="Arial"/>
              </a:rPr>
              <a:t>left panel</a:t>
            </a:r>
            <a:r>
              <a:rPr b="0" lang="en-US" sz="900" spc="-1" strike="noStrike">
                <a:latin typeface="Arial"/>
              </a:rPr>
              <a:t>, representative WT TRPV3 whole-cell currents in response to 300 μM carvacrol or 50 μM 2-APB; </a:t>
            </a:r>
            <a:r>
              <a:rPr b="0" i="1" lang="en-US" sz="900" spc="-1" strike="noStrike">
                <a:latin typeface="Arial"/>
              </a:rPr>
              <a:t>right panel</a:t>
            </a:r>
            <a:r>
              <a:rPr b="0" lang="en-US" sz="900" spc="-1" strike="noStrike">
                <a:latin typeface="Arial"/>
              </a:rPr>
              <a:t>, a summary of normalized currents for the comparison of activation of WT TRPV3 and mutant channels by carvacrol (n = 5, ∗∗∗</a:t>
            </a:r>
            <a:r>
              <a:rPr b="0" i="1" lang="en-US" sz="900" spc="-1" strike="noStrike">
                <a:latin typeface="Arial"/>
              </a:rPr>
              <a:t>p</a:t>
            </a:r>
            <a:r>
              <a:rPr b="0" lang="en-US" sz="900" spc="-1" strike="noStrike">
                <a:latin typeface="Arial"/>
              </a:rPr>
              <a:t> &lt; 0.001). Carvacrol in a schematic structure is shown in </a:t>
            </a:r>
            <a:r>
              <a:rPr b="0" i="1" lang="en-US" sz="900" spc="-1" strike="noStrike">
                <a:latin typeface="Arial"/>
              </a:rPr>
              <a:t>red</a:t>
            </a:r>
            <a:r>
              <a:rPr b="0" lang="en-US" sz="900" spc="-1" strike="noStrike">
                <a:latin typeface="Arial"/>
              </a:rPr>
              <a:t> and molecular residues involved are shown in </a:t>
            </a:r>
            <a:r>
              <a:rPr b="0" i="1" lang="en-US" sz="900" spc="-1" strike="noStrike">
                <a:latin typeface="Arial"/>
              </a:rPr>
              <a:t>blue</a:t>
            </a:r>
            <a:r>
              <a:rPr b="0" lang="en-US" sz="900" spc="-1" strike="noStrike">
                <a:latin typeface="Arial"/>
              </a:rPr>
              <a:t>. Key amino acids are labeled in </a:t>
            </a:r>
            <a:r>
              <a:rPr b="0" i="1" lang="en-US" sz="900" spc="-1" strike="noStrike">
                <a:latin typeface="Arial"/>
              </a:rPr>
              <a:t>red font</a:t>
            </a:r>
            <a:r>
              <a:rPr b="0" lang="en-US" sz="900" spc="-1" strike="noStrike">
                <a:latin typeface="Arial"/>
              </a:rPr>
              <a:t>. All data are expressed as the mean ± SD. 2-APB, 2-aminoethyl diphenylborinate; TRPV3, Transient receptor potential vanilloid 3.</a:t>
            </a:r>
            <a:endParaRPr b="0" lang="en-US" sz="900" spc="-1" strike="noStrike">
              <a:latin typeface="Arial"/>
            </a:endParaRPr>
          </a:p>
          <a:p>
            <a:endParaRPr b="0" lang="en-US" sz="900" spc="-1" strike="noStrike">
              <a:latin typeface="Arial"/>
            </a:endParaRPr>
          </a:p>
          <a:p>
            <a:endParaRPr b="0" lang="en-US" sz="900" spc="-1" strike="noStrike">
              <a:latin typeface="Arial"/>
            </a:endParaRPr>
          </a:p>
          <a:p>
            <a:endParaRPr b="0" lang="en-US" sz="9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ldImg"/>
          </p:nvPr>
        </p:nvSpPr>
        <p:spPr>
          <a:xfrm>
            <a:off x="1371600" y="763560"/>
            <a:ext cx="5029200" cy="3772080"/>
          </a:xfrm>
          <a:prstGeom prst="rect">
            <a:avLst/>
          </a:prstGeom>
        </p:spPr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6480" cy="4525200"/>
          </a:xfrm>
          <a:prstGeom prst="rect">
            <a:avLst/>
          </a:prstGeom>
        </p:spPr>
        <p:txBody>
          <a:bodyPr lIns="0" rIns="0" tIns="0" bIns="0"/>
          <a:p>
            <a:r>
              <a:rPr b="1" lang="en-US" sz="900" spc="-1" strike="noStrike">
                <a:latin typeface="Arial"/>
              </a:rPr>
              <a:t>Confirmation of residue L508 in the pocket 5 critical for carvacrol-mediated activation of TRPV3.</a:t>
            </a:r>
            <a:r>
              <a:rPr b="0" lang="en-US" sz="900" spc="-1" strike="noStrike">
                <a:latin typeface="Arial"/>
              </a:rPr>
              <a:t> </a:t>
            </a:r>
            <a:r>
              <a:rPr b="0" i="1" lang="en-US" sz="900" spc="-1" strike="noStrike">
                <a:latin typeface="Arial"/>
              </a:rPr>
              <a:t>A</a:t>
            </a:r>
            <a:r>
              <a:rPr b="0" lang="en-US" sz="900" spc="-1" strike="noStrike">
                <a:latin typeface="Arial"/>
              </a:rPr>
              <a:t>, the chemical structure of carvacrol featuring the moieties of an isopropyl group with two-methyl arms, a hydroxyl leg, and a methyl tail. </a:t>
            </a:r>
            <a:r>
              <a:rPr b="0" i="1" lang="en-US" sz="900" spc="-1" strike="noStrike">
                <a:latin typeface="Arial"/>
              </a:rPr>
              <a:t>B</a:t>
            </a:r>
            <a:r>
              <a:rPr b="0" lang="en-US" sz="900" spc="-1" strike="noStrike">
                <a:latin typeface="Arial"/>
              </a:rPr>
              <a:t>, an overview of one subunit and its zoom-in view of the binding pocket formed by residues L505, L508, R509, D512, and F524. </a:t>
            </a:r>
            <a:r>
              <a:rPr b="0" i="1" lang="en-US" sz="900" spc="-1" strike="noStrike">
                <a:latin typeface="Arial"/>
              </a:rPr>
              <a:t>C</a:t>
            </a:r>
            <a:r>
              <a:rPr b="0" lang="en-US" sz="900" spc="-1" strike="noStrike">
                <a:latin typeface="Arial"/>
              </a:rPr>
              <a:t>, </a:t>
            </a:r>
            <a:r>
              <a:rPr b="0" i="1" lang="en-US" sz="900" spc="-1" strike="noStrike">
                <a:latin typeface="Arial"/>
              </a:rPr>
              <a:t>left panel</a:t>
            </a:r>
            <a:r>
              <a:rPr b="0" lang="en-US" sz="900" spc="-1" strike="noStrike">
                <a:latin typeface="Arial"/>
              </a:rPr>
              <a:t>, docking predicts a hydrogen bond between the hydroxyl leg of carvacrol (in </a:t>
            </a:r>
            <a:r>
              <a:rPr b="0" i="1" lang="en-US" sz="900" spc="-1" strike="noStrike">
                <a:latin typeface="Arial"/>
              </a:rPr>
              <a:t>red</a:t>
            </a:r>
            <a:r>
              <a:rPr b="0" lang="en-US" sz="900" spc="-1" strike="noStrike">
                <a:latin typeface="Arial"/>
              </a:rPr>
              <a:t>) and the residue L508 (in </a:t>
            </a:r>
            <a:r>
              <a:rPr b="0" i="1" lang="en-US" sz="900" spc="-1" strike="noStrike">
                <a:latin typeface="Arial"/>
              </a:rPr>
              <a:t>blue</a:t>
            </a:r>
            <a:r>
              <a:rPr b="0" lang="en-US" sz="900" spc="-1" strike="noStrike">
                <a:latin typeface="Arial"/>
              </a:rPr>
              <a:t>); </a:t>
            </a:r>
            <a:r>
              <a:rPr b="0" i="1" lang="en-US" sz="900" spc="-1" strike="noStrike">
                <a:latin typeface="Arial"/>
              </a:rPr>
              <a:t>right panel</a:t>
            </a:r>
            <a:r>
              <a:rPr b="0" lang="en-US" sz="900" spc="-1" strike="noStrike">
                <a:latin typeface="Arial"/>
              </a:rPr>
              <a:t>, a representative surface binding posture of carvacrol (in </a:t>
            </a:r>
            <a:r>
              <a:rPr b="0" i="1" lang="en-US" sz="900" spc="-1" strike="noStrike">
                <a:latin typeface="Arial"/>
              </a:rPr>
              <a:t>red</a:t>
            </a:r>
            <a:r>
              <a:rPr b="0" lang="en-US" sz="900" spc="-1" strike="noStrike">
                <a:latin typeface="Arial"/>
              </a:rPr>
              <a:t>) in the pocket of TRPV3 S2-S3. </a:t>
            </a:r>
            <a:r>
              <a:rPr b="0" i="1" lang="en-US" sz="900" spc="-1" strike="noStrike">
                <a:latin typeface="Arial"/>
              </a:rPr>
              <a:t>D</a:t>
            </a:r>
            <a:r>
              <a:rPr b="0" lang="en-US" sz="900" spc="-1" strike="noStrike">
                <a:latin typeface="Arial"/>
              </a:rPr>
              <a:t>, </a:t>
            </a:r>
            <a:r>
              <a:rPr b="0" i="1" lang="en-US" sz="900" spc="-1" strike="noStrike">
                <a:latin typeface="Arial"/>
              </a:rPr>
              <a:t>left panel</a:t>
            </a:r>
            <a:r>
              <a:rPr b="0" lang="en-US" sz="900" spc="-1" strike="noStrike">
                <a:latin typeface="Arial"/>
              </a:rPr>
              <a:t>, concentration-dependent activation of WT TRPV3 currents by carvacrol in whole-cell recordings and single-channel current traces (</a:t>
            </a:r>
            <a:r>
              <a:rPr b="0" i="1" lang="en-US" sz="900" spc="-1" strike="noStrike">
                <a:latin typeface="Arial"/>
              </a:rPr>
              <a:t>right panel</a:t>
            </a:r>
            <a:r>
              <a:rPr b="0" lang="en-US" sz="900" spc="-1" strike="noStrike">
                <a:latin typeface="Arial"/>
              </a:rPr>
              <a:t>) (n = 5). </a:t>
            </a:r>
            <a:r>
              <a:rPr b="0" i="1" lang="en-US" sz="900" spc="-1" strike="noStrike">
                <a:latin typeface="Arial"/>
              </a:rPr>
              <a:t>E</a:t>
            </a:r>
            <a:r>
              <a:rPr b="0" lang="en-US" sz="900" spc="-1" strike="noStrike">
                <a:latin typeface="Arial"/>
              </a:rPr>
              <a:t>, </a:t>
            </a:r>
            <a:r>
              <a:rPr b="0" i="1" lang="en-US" sz="900" spc="-1" strike="noStrike">
                <a:latin typeface="Arial"/>
              </a:rPr>
              <a:t>left panel</a:t>
            </a:r>
            <a:r>
              <a:rPr b="0" lang="en-US" sz="900" spc="-1" strike="noStrike">
                <a:latin typeface="Arial"/>
              </a:rPr>
              <a:t>, virtual mutation of TPRV3-L508A in docking with carvacrol (in </a:t>
            </a:r>
            <a:r>
              <a:rPr b="0" i="1" lang="en-US" sz="900" spc="-1" strike="noStrike">
                <a:latin typeface="Arial"/>
              </a:rPr>
              <a:t>green</a:t>
            </a:r>
            <a:r>
              <a:rPr b="0" lang="en-US" sz="900" spc="-1" strike="noStrike">
                <a:latin typeface="Arial"/>
              </a:rPr>
              <a:t>) altering the binding mode in the pocket; </a:t>
            </a:r>
            <a:r>
              <a:rPr b="0" i="1" lang="en-US" sz="900" spc="-1" strike="noStrike">
                <a:latin typeface="Arial"/>
              </a:rPr>
              <a:t>right panel</a:t>
            </a:r>
            <a:r>
              <a:rPr b="0" lang="en-US" sz="900" spc="-1" strike="noStrike">
                <a:latin typeface="Arial"/>
              </a:rPr>
              <a:t>, a representative surface binding posture of carvacrol (in </a:t>
            </a:r>
            <a:r>
              <a:rPr b="0" i="1" lang="en-US" sz="900" spc="-1" strike="noStrike">
                <a:latin typeface="Arial"/>
              </a:rPr>
              <a:t>green</a:t>
            </a:r>
            <a:r>
              <a:rPr b="0" lang="en-US" sz="900" spc="-1" strike="noStrike">
                <a:latin typeface="Arial"/>
              </a:rPr>
              <a:t>) in the pocket. </a:t>
            </a:r>
            <a:r>
              <a:rPr b="0" i="1" lang="en-US" sz="900" spc="-1" strike="noStrike">
                <a:latin typeface="Arial"/>
              </a:rPr>
              <a:t>F</a:t>
            </a:r>
            <a:r>
              <a:rPr b="0" lang="en-US" sz="900" spc="-1" strike="noStrike">
                <a:latin typeface="Arial"/>
              </a:rPr>
              <a:t>, representative whole-cell current recordings of TRPV3-L508A (</a:t>
            </a:r>
            <a:r>
              <a:rPr b="0" i="1" lang="en-US" sz="900" spc="-1" strike="noStrike">
                <a:latin typeface="Arial"/>
              </a:rPr>
              <a:t>left panel</a:t>
            </a:r>
            <a:r>
              <a:rPr b="0" lang="en-US" sz="900" spc="-1" strike="noStrike">
                <a:latin typeface="Arial"/>
              </a:rPr>
              <a:t>) and single-channel current traces (</a:t>
            </a:r>
            <a:r>
              <a:rPr b="0" i="1" lang="en-US" sz="900" spc="-1" strike="noStrike">
                <a:latin typeface="Arial"/>
              </a:rPr>
              <a:t>right panel</a:t>
            </a:r>
            <a:r>
              <a:rPr b="0" lang="en-US" sz="900" spc="-1" strike="noStrike">
                <a:latin typeface="Arial"/>
              </a:rPr>
              <a:t>) in response to different concentrations (0.3–3.0 mM) of carvacrol or 50 μM 2-APB (n = 5). </a:t>
            </a:r>
            <a:r>
              <a:rPr b="0" i="1" lang="en-US" sz="900" spc="-1" strike="noStrike">
                <a:latin typeface="Arial"/>
              </a:rPr>
              <a:t>G</a:t>
            </a:r>
            <a:r>
              <a:rPr b="0" lang="en-US" sz="900" spc="-1" strike="noStrike">
                <a:latin typeface="Arial"/>
              </a:rPr>
              <a:t>, </a:t>
            </a:r>
            <a:r>
              <a:rPr b="0" i="1" lang="en-US" sz="900" spc="-1" strike="noStrike">
                <a:latin typeface="Arial"/>
              </a:rPr>
              <a:t>left panel</a:t>
            </a:r>
            <a:r>
              <a:rPr b="0" lang="en-US" sz="900" spc="-1" strike="noStrike">
                <a:latin typeface="Arial"/>
              </a:rPr>
              <a:t>, virtual mutation of TPRV3-L508F in docking with carvacrol (in </a:t>
            </a:r>
            <a:r>
              <a:rPr b="0" i="1" lang="en-US" sz="900" spc="-1" strike="noStrike">
                <a:latin typeface="Arial"/>
              </a:rPr>
              <a:t>green</a:t>
            </a:r>
            <a:r>
              <a:rPr b="0" lang="en-US" sz="900" spc="-1" strike="noStrike">
                <a:latin typeface="Arial"/>
              </a:rPr>
              <a:t>) altering the binding mode in the pocket; </a:t>
            </a:r>
            <a:r>
              <a:rPr b="0" i="1" lang="en-US" sz="900" spc="-1" strike="noStrike">
                <a:latin typeface="Arial"/>
              </a:rPr>
              <a:t>right panel</a:t>
            </a:r>
            <a:r>
              <a:rPr b="0" lang="en-US" sz="900" spc="-1" strike="noStrike">
                <a:latin typeface="Arial"/>
              </a:rPr>
              <a:t>, a representative surface binding posture of carvacrol (in </a:t>
            </a:r>
            <a:r>
              <a:rPr b="0" i="1" lang="en-US" sz="900" spc="-1" strike="noStrike">
                <a:latin typeface="Arial"/>
              </a:rPr>
              <a:t>green</a:t>
            </a:r>
            <a:r>
              <a:rPr b="0" lang="en-US" sz="900" spc="-1" strike="noStrike">
                <a:latin typeface="Arial"/>
              </a:rPr>
              <a:t>) in the pocket. </a:t>
            </a:r>
            <a:r>
              <a:rPr b="0" i="1" lang="en-US" sz="900" spc="-1" strike="noStrike">
                <a:latin typeface="Arial"/>
              </a:rPr>
              <a:t>H</a:t>
            </a:r>
            <a:r>
              <a:rPr b="0" lang="en-US" sz="900" spc="-1" strike="noStrike">
                <a:latin typeface="Arial"/>
              </a:rPr>
              <a:t>, representative whole-cell current recordings of TRPV3-L508F (</a:t>
            </a:r>
            <a:r>
              <a:rPr b="0" i="1" lang="en-US" sz="900" spc="-1" strike="noStrike">
                <a:latin typeface="Arial"/>
              </a:rPr>
              <a:t>left panel</a:t>
            </a:r>
            <a:r>
              <a:rPr b="0" lang="en-US" sz="900" spc="-1" strike="noStrike">
                <a:latin typeface="Arial"/>
              </a:rPr>
              <a:t>) and single-channel current traces (</a:t>
            </a:r>
            <a:r>
              <a:rPr b="0" i="1" lang="en-US" sz="900" spc="-1" strike="noStrike">
                <a:latin typeface="Arial"/>
              </a:rPr>
              <a:t>right panel</a:t>
            </a:r>
            <a:r>
              <a:rPr b="0" lang="en-US" sz="900" spc="-1" strike="noStrike">
                <a:latin typeface="Arial"/>
              </a:rPr>
              <a:t>) in response to different concentrations (0.3–3.0 mM) of carvacrol or 50 μM 2-APB (n = 5). </a:t>
            </a:r>
            <a:r>
              <a:rPr b="0" i="1" lang="en-US" sz="900" spc="-1" strike="noStrike">
                <a:latin typeface="Arial"/>
              </a:rPr>
              <a:t>I</a:t>
            </a:r>
            <a:r>
              <a:rPr b="0" lang="en-US" sz="900" spc="-1" strike="noStrike">
                <a:latin typeface="Arial"/>
              </a:rPr>
              <a:t>, </a:t>
            </a:r>
            <a:r>
              <a:rPr b="0" i="1" lang="en-US" sz="900" spc="-1" strike="noStrike">
                <a:latin typeface="Arial"/>
              </a:rPr>
              <a:t>left panel</a:t>
            </a:r>
            <a:r>
              <a:rPr b="0" lang="en-US" sz="900" spc="-1" strike="noStrike">
                <a:latin typeface="Arial"/>
              </a:rPr>
              <a:t>, virtual mutation of TPRV3-L508V in docking with carvacrol (in </a:t>
            </a:r>
            <a:r>
              <a:rPr b="0" i="1" lang="en-US" sz="900" spc="-1" strike="noStrike">
                <a:latin typeface="Arial"/>
              </a:rPr>
              <a:t>green</a:t>
            </a:r>
            <a:r>
              <a:rPr b="0" lang="en-US" sz="900" spc="-1" strike="noStrike">
                <a:latin typeface="Arial"/>
              </a:rPr>
              <a:t>), altering the binding mode in the pocket; </a:t>
            </a:r>
            <a:r>
              <a:rPr b="0" i="1" lang="en-US" sz="900" spc="-1" strike="noStrike">
                <a:latin typeface="Arial"/>
              </a:rPr>
              <a:t>right panel</a:t>
            </a:r>
            <a:r>
              <a:rPr b="0" lang="en-US" sz="900" spc="-1" strike="noStrike">
                <a:latin typeface="Arial"/>
              </a:rPr>
              <a:t>, a representative surface binding posture of carvacrol (in </a:t>
            </a:r>
            <a:r>
              <a:rPr b="0" i="1" lang="en-US" sz="900" spc="-1" strike="noStrike">
                <a:latin typeface="Arial"/>
              </a:rPr>
              <a:t>green</a:t>
            </a:r>
            <a:r>
              <a:rPr b="0" lang="en-US" sz="900" spc="-1" strike="noStrike">
                <a:latin typeface="Arial"/>
              </a:rPr>
              <a:t>) in the pocket. </a:t>
            </a:r>
            <a:r>
              <a:rPr b="0" i="1" lang="en-US" sz="900" spc="-1" strike="noStrike">
                <a:latin typeface="Arial"/>
              </a:rPr>
              <a:t>J</a:t>
            </a:r>
            <a:r>
              <a:rPr b="0" lang="en-US" sz="900" spc="-1" strike="noStrike">
                <a:latin typeface="Arial"/>
              </a:rPr>
              <a:t>, </a:t>
            </a:r>
            <a:r>
              <a:rPr b="0" i="1" lang="en-US" sz="900" spc="-1" strike="noStrike">
                <a:latin typeface="Arial"/>
              </a:rPr>
              <a:t>left panel</a:t>
            </a:r>
            <a:r>
              <a:rPr b="0" lang="en-US" sz="900" spc="-1" strike="noStrike">
                <a:latin typeface="Arial"/>
              </a:rPr>
              <a:t>, concentration-dependent activation of TRPV3-L508V currents by carvacrol in whole-cell recordings and single-channel current traces (</a:t>
            </a:r>
            <a:r>
              <a:rPr b="0" i="1" lang="en-US" sz="900" spc="-1" strike="noStrike">
                <a:latin typeface="Arial"/>
              </a:rPr>
              <a:t>right panel</a:t>
            </a:r>
            <a:r>
              <a:rPr b="0" lang="en-US" sz="900" spc="-1" strike="noStrike">
                <a:latin typeface="Arial"/>
              </a:rPr>
              <a:t>) (n = 5). </a:t>
            </a:r>
            <a:r>
              <a:rPr b="0" i="1" lang="en-US" sz="900" spc="-1" strike="noStrike">
                <a:latin typeface="Arial"/>
              </a:rPr>
              <a:t>K</a:t>
            </a:r>
            <a:r>
              <a:rPr b="0" lang="en-US" sz="900" spc="-1" strike="noStrike">
                <a:latin typeface="Arial"/>
              </a:rPr>
              <a:t>, a summary of normalized currents for concentration-dependent activation of WT TRPV3 and its mutant channels by carvacrol (0.3–3 mM) (n = 5). The dominant conformations of carvacrol in WT TRPV3 and mutants are shown in </a:t>
            </a:r>
            <a:r>
              <a:rPr b="0" i="1" lang="en-US" sz="900" spc="-1" strike="noStrike">
                <a:latin typeface="Arial"/>
              </a:rPr>
              <a:t>red sticks</a:t>
            </a:r>
            <a:r>
              <a:rPr b="0" lang="en-US" sz="900" spc="-1" strike="noStrike">
                <a:latin typeface="Arial"/>
              </a:rPr>
              <a:t> and </a:t>
            </a:r>
            <a:r>
              <a:rPr b="0" i="1" lang="en-US" sz="900" spc="-1" strike="noStrike">
                <a:latin typeface="Arial"/>
              </a:rPr>
              <a:t>green sticks</a:t>
            </a:r>
            <a:r>
              <a:rPr b="0" lang="en-US" sz="900" spc="-1" strike="noStrike">
                <a:latin typeface="Arial"/>
              </a:rPr>
              <a:t>, respectively. </a:t>
            </a:r>
            <a:r>
              <a:rPr b="0" i="1" lang="en-US" sz="900" spc="-1" strike="noStrike">
                <a:latin typeface="Arial"/>
              </a:rPr>
              <a:t>Gray surface area</a:t>
            </a:r>
            <a:r>
              <a:rPr b="0" lang="en-US" sz="900" spc="-1" strike="noStrike">
                <a:latin typeface="Arial"/>
              </a:rPr>
              <a:t> indicates the density of TRPV3 and </a:t>
            </a:r>
            <a:r>
              <a:rPr b="0" i="1" lang="en-US" sz="900" spc="-1" strike="noStrike">
                <a:latin typeface="Arial"/>
              </a:rPr>
              <a:t>light gray mesh</a:t>
            </a:r>
            <a:r>
              <a:rPr b="0" lang="en-US" sz="900" spc="-1" strike="noStrike">
                <a:latin typeface="Arial"/>
              </a:rPr>
              <a:t> shows the density of carvacrol. All data are expressed as the mean ± SD, ∗∗</a:t>
            </a:r>
            <a:r>
              <a:rPr b="0" i="1" lang="en-US" sz="900" spc="-1" strike="noStrike">
                <a:latin typeface="Arial"/>
              </a:rPr>
              <a:t>p</a:t>
            </a:r>
            <a:r>
              <a:rPr b="0" lang="en-US" sz="900" spc="-1" strike="noStrike">
                <a:latin typeface="Arial"/>
              </a:rPr>
              <a:t> &lt; 0.01, ∗∗∗</a:t>
            </a:r>
            <a:r>
              <a:rPr b="0" i="1" lang="en-US" sz="900" spc="-1" strike="noStrike">
                <a:latin typeface="Arial"/>
              </a:rPr>
              <a:t>p</a:t>
            </a:r>
            <a:r>
              <a:rPr b="0" lang="en-US" sz="900" spc="-1" strike="noStrike">
                <a:latin typeface="Arial"/>
              </a:rPr>
              <a:t> &lt; 0.001, by unpaired </a:t>
            </a:r>
            <a:r>
              <a:rPr b="0" i="1" lang="en-US" sz="900" spc="-1" strike="noStrike">
                <a:latin typeface="Arial"/>
              </a:rPr>
              <a:t>t</a:t>
            </a:r>
            <a:r>
              <a:rPr b="0" lang="en-US" sz="900" spc="-1" strike="noStrike">
                <a:latin typeface="Arial"/>
              </a:rPr>
              <a:t> test. 2-APB, 2-aminoethyl diphenylborinate; TRPV3, Transient receptor potential vanilloid 3.</a:t>
            </a:r>
            <a:endParaRPr b="0" lang="en-US" sz="900" spc="-1" strike="noStrike">
              <a:latin typeface="Arial"/>
            </a:endParaRPr>
          </a:p>
          <a:p>
            <a:endParaRPr b="0" lang="en-US" sz="900" spc="-1" strike="noStrike">
              <a:latin typeface="Arial"/>
            </a:endParaRPr>
          </a:p>
          <a:p>
            <a:endParaRPr b="0" lang="en-US" sz="900" spc="-1" strike="noStrike">
              <a:latin typeface="Arial"/>
            </a:endParaRPr>
          </a:p>
          <a:p>
            <a:endParaRPr b="0" lang="en-US" sz="900" spc="-1" strike="noStrike"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ldImg"/>
          </p:nvPr>
        </p:nvSpPr>
        <p:spPr>
          <a:xfrm>
            <a:off x="1371600" y="763560"/>
            <a:ext cx="5029200" cy="3772080"/>
          </a:xfrm>
          <a:prstGeom prst="rect">
            <a:avLst/>
          </a:prstGeom>
        </p:spPr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6480" cy="4525200"/>
          </a:xfrm>
          <a:prstGeom prst="rect">
            <a:avLst/>
          </a:prstGeom>
        </p:spPr>
        <p:txBody>
          <a:bodyPr lIns="0" rIns="0" tIns="0" bIns="0"/>
          <a:p>
            <a:r>
              <a:rPr b="1" lang="en-US" sz="900" spc="-1" strike="noStrike">
                <a:latin typeface="Arial"/>
              </a:rPr>
              <a:t>Molecular determinants in the binding pocket of S2-S3 critical for activation of TRPV3 by carvacrol.</a:t>
            </a:r>
            <a:r>
              <a:rPr b="0" lang="en-US" sz="900" spc="-1" strike="noStrike">
                <a:latin typeface="Arial"/>
              </a:rPr>
              <a:t> </a:t>
            </a:r>
            <a:r>
              <a:rPr b="0" i="1" lang="en-US" sz="900" spc="-1" strike="noStrike">
                <a:latin typeface="Arial"/>
              </a:rPr>
              <a:t>A</a:t>
            </a:r>
            <a:r>
              <a:rPr b="0" lang="en-US" sz="900" spc="-1" strike="noStrike">
                <a:latin typeface="Arial"/>
              </a:rPr>
              <a:t>, molecular docking showing alkyl–alkyl &amp; π–alkyl interactions between isopropyl arms and aromatic core of carvacrol and residue I505. </a:t>
            </a:r>
            <a:r>
              <a:rPr b="0" i="1" lang="en-US" sz="900" spc="-1" strike="noStrike">
                <a:latin typeface="Arial"/>
              </a:rPr>
              <a:t>B</a:t>
            </a:r>
            <a:r>
              <a:rPr b="0" lang="en-US" sz="900" spc="-1" strike="noStrike">
                <a:latin typeface="Arial"/>
              </a:rPr>
              <a:t>, representative whole-cell current recordings of TRPV3-I505A (</a:t>
            </a:r>
            <a:r>
              <a:rPr b="0" i="1" lang="en-US" sz="900" spc="-1" strike="noStrike">
                <a:latin typeface="Arial"/>
              </a:rPr>
              <a:t>left panel</a:t>
            </a:r>
            <a:r>
              <a:rPr b="0" lang="en-US" sz="900" spc="-1" strike="noStrike">
                <a:latin typeface="Arial"/>
              </a:rPr>
              <a:t>) and single-channel current traces (</a:t>
            </a:r>
            <a:r>
              <a:rPr b="0" i="1" lang="en-US" sz="900" spc="-1" strike="noStrike">
                <a:latin typeface="Arial"/>
              </a:rPr>
              <a:t>right panel</a:t>
            </a:r>
            <a:r>
              <a:rPr b="0" lang="en-US" sz="900" spc="-1" strike="noStrike">
                <a:latin typeface="Arial"/>
              </a:rPr>
              <a:t>) in response to different concentrations (0.3–3.0 mM) of carvacrol or 50 μM 2-APB (n = 5). </a:t>
            </a:r>
            <a:r>
              <a:rPr b="0" i="1" lang="en-US" sz="900" spc="-1" strike="noStrike">
                <a:latin typeface="Arial"/>
              </a:rPr>
              <a:t>C</a:t>
            </a:r>
            <a:r>
              <a:rPr b="0" lang="en-US" sz="900" spc="-1" strike="noStrike">
                <a:latin typeface="Arial"/>
              </a:rPr>
              <a:t>, molecular docking showing alkyl–alkyl interaction between methyl tail of carvacrol and residue R509. </a:t>
            </a:r>
            <a:r>
              <a:rPr b="0" i="1" lang="en-US" sz="900" spc="-1" strike="noStrike">
                <a:latin typeface="Arial"/>
              </a:rPr>
              <a:t>D</a:t>
            </a:r>
            <a:r>
              <a:rPr b="0" lang="en-US" sz="900" spc="-1" strike="noStrike">
                <a:latin typeface="Arial"/>
              </a:rPr>
              <a:t>, representative whole-cell current recordings of TRPV3-R509A (</a:t>
            </a:r>
            <a:r>
              <a:rPr b="0" i="1" lang="en-US" sz="900" spc="-1" strike="noStrike">
                <a:latin typeface="Arial"/>
              </a:rPr>
              <a:t>left panel</a:t>
            </a:r>
            <a:r>
              <a:rPr b="0" lang="en-US" sz="900" spc="-1" strike="noStrike">
                <a:latin typeface="Arial"/>
              </a:rPr>
              <a:t>) and single-channel current traces (</a:t>
            </a:r>
            <a:r>
              <a:rPr b="0" i="1" lang="en-US" sz="900" spc="-1" strike="noStrike">
                <a:latin typeface="Arial"/>
              </a:rPr>
              <a:t>right panel</a:t>
            </a:r>
            <a:r>
              <a:rPr b="0" lang="en-US" sz="900" spc="-1" strike="noStrike">
                <a:latin typeface="Arial"/>
              </a:rPr>
              <a:t>) in response to different concentrations (0.3–3.0 mM) of carvacrol or 50 μM 2-APB (n = 5). </a:t>
            </a:r>
            <a:r>
              <a:rPr b="0" i="1" lang="en-US" sz="900" spc="-1" strike="noStrike">
                <a:latin typeface="Arial"/>
              </a:rPr>
              <a:t>E</a:t>
            </a:r>
            <a:r>
              <a:rPr b="0" lang="en-US" sz="900" spc="-1" strike="noStrike">
                <a:latin typeface="Arial"/>
              </a:rPr>
              <a:t>, molecular docking showing π–anion interaction between carvacrol and residue D512. </a:t>
            </a:r>
            <a:r>
              <a:rPr b="0" i="1" lang="en-US" sz="900" spc="-1" strike="noStrike">
                <a:latin typeface="Arial"/>
              </a:rPr>
              <a:t>F</a:t>
            </a:r>
            <a:r>
              <a:rPr b="0" lang="en-US" sz="900" spc="-1" strike="noStrike">
                <a:latin typeface="Arial"/>
              </a:rPr>
              <a:t>, representative whole-cell current recordings of TRPV3-D512A (</a:t>
            </a:r>
            <a:r>
              <a:rPr b="0" i="1" lang="en-US" sz="900" spc="-1" strike="noStrike">
                <a:latin typeface="Arial"/>
              </a:rPr>
              <a:t>left panel</a:t>
            </a:r>
            <a:r>
              <a:rPr b="0" lang="en-US" sz="900" spc="-1" strike="noStrike">
                <a:latin typeface="Arial"/>
              </a:rPr>
              <a:t>) and single-channel current traces (</a:t>
            </a:r>
            <a:r>
              <a:rPr b="0" i="1" lang="en-US" sz="900" spc="-1" strike="noStrike">
                <a:latin typeface="Arial"/>
              </a:rPr>
              <a:t>right panel</a:t>
            </a:r>
            <a:r>
              <a:rPr b="0" lang="en-US" sz="900" spc="-1" strike="noStrike">
                <a:latin typeface="Arial"/>
              </a:rPr>
              <a:t>) in response to different concentrations (0.3–3.0 mM) of carvacrol or 50 μM 2-APB (n = 5). </a:t>
            </a:r>
            <a:r>
              <a:rPr b="0" i="1" lang="en-US" sz="900" spc="-1" strike="noStrike">
                <a:latin typeface="Arial"/>
              </a:rPr>
              <a:t>G</a:t>
            </a:r>
            <a:r>
              <a:rPr b="0" lang="en-US" sz="900" spc="-1" strike="noStrike">
                <a:latin typeface="Arial"/>
              </a:rPr>
              <a:t>, a summary of normalized currents for concentration-dependent activation of WT TRPV3 and mutant channels by carvacrol (0.3–3 mM) (n = 5). </a:t>
            </a:r>
            <a:r>
              <a:rPr b="0" i="1" lang="en-US" sz="900" spc="-1" strike="noStrike">
                <a:latin typeface="Arial"/>
              </a:rPr>
              <a:t>H</a:t>
            </a:r>
            <a:r>
              <a:rPr b="0" lang="en-US" sz="900" spc="-1" strike="noStrike">
                <a:latin typeface="Arial"/>
              </a:rPr>
              <a:t>, a summary for the comparison of concentration–response curves of activation of WT and mutant TRPV3 currents by carvacrol (n = 5). </a:t>
            </a:r>
            <a:r>
              <a:rPr b="0" i="1" lang="en-US" sz="900" spc="-1" strike="noStrike">
                <a:latin typeface="Arial"/>
              </a:rPr>
              <a:t>Dotted lines</a:t>
            </a:r>
            <a:r>
              <a:rPr b="0" lang="en-US" sz="900" spc="-1" strike="noStrike">
                <a:latin typeface="Arial"/>
              </a:rPr>
              <a:t> are fits to Hill equation, yielding WT TRPV3 with EC50 of 0.18 ± 0.03 mM (n = 5). Mutations I505A, R509A, and D512A showed EC50 values with 3.51 ± 0.44 mM, 2.93 ± 0.11 mM, and 3.21 ± 0.48 mM, respectively (n = 5). All data are expressed as the mean ± SD, ∗∗</a:t>
            </a:r>
            <a:r>
              <a:rPr b="0" i="1" lang="en-US" sz="900" spc="-1" strike="noStrike">
                <a:latin typeface="Arial"/>
              </a:rPr>
              <a:t>p</a:t>
            </a:r>
            <a:r>
              <a:rPr b="0" lang="en-US" sz="900" spc="-1" strike="noStrike">
                <a:latin typeface="Arial"/>
              </a:rPr>
              <a:t> &lt; 0.01, ∗∗∗</a:t>
            </a:r>
            <a:r>
              <a:rPr b="0" i="1" lang="en-US" sz="900" spc="-1" strike="noStrike">
                <a:latin typeface="Arial"/>
              </a:rPr>
              <a:t>p</a:t>
            </a:r>
            <a:r>
              <a:rPr b="0" lang="en-US" sz="900" spc="-1" strike="noStrike">
                <a:latin typeface="Arial"/>
              </a:rPr>
              <a:t> &lt; 0.001, by unpaired </a:t>
            </a:r>
            <a:r>
              <a:rPr b="0" i="1" lang="en-US" sz="900" spc="-1" strike="noStrike">
                <a:latin typeface="Arial"/>
              </a:rPr>
              <a:t>t</a:t>
            </a:r>
            <a:r>
              <a:rPr b="0" lang="en-US" sz="900" spc="-1" strike="noStrike">
                <a:latin typeface="Arial"/>
              </a:rPr>
              <a:t> test. 2-APB, 2-aminoethyl diphenylborinate; TRPV3, Transient receptor potential vanilloid 3.</a:t>
            </a:r>
            <a:endParaRPr b="0" lang="en-US" sz="900" spc="-1" strike="noStrike">
              <a:latin typeface="Arial"/>
            </a:endParaRPr>
          </a:p>
          <a:p>
            <a:endParaRPr b="0" lang="en-US" sz="900" spc="-1" strike="noStrike">
              <a:latin typeface="Arial"/>
            </a:endParaRPr>
          </a:p>
          <a:p>
            <a:endParaRPr b="0" lang="en-US" sz="900" spc="-1" strike="noStrike">
              <a:latin typeface="Arial"/>
            </a:endParaRPr>
          </a:p>
          <a:p>
            <a:endParaRPr b="0" lang="en-US" sz="900" spc="-1" strike="noStrike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sldImg"/>
          </p:nvPr>
        </p:nvSpPr>
        <p:spPr>
          <a:xfrm>
            <a:off x="1371600" y="763560"/>
            <a:ext cx="5029200" cy="3772080"/>
          </a:xfrm>
          <a:prstGeom prst="rect">
            <a:avLst/>
          </a:prstGeom>
        </p:spPr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6480" cy="4525200"/>
          </a:xfrm>
          <a:prstGeom prst="rect">
            <a:avLst/>
          </a:prstGeom>
        </p:spPr>
        <p:txBody>
          <a:bodyPr lIns="0" rIns="0" tIns="0" bIns="0"/>
          <a:p>
            <a:r>
              <a:rPr b="1" lang="en-US" sz="900" spc="-1" strike="noStrike">
                <a:latin typeface="Arial"/>
              </a:rPr>
              <a:t>Proposed model for binding of S2-S3 and activation of TRPV3 channel by carvacrol.</a:t>
            </a:r>
            <a:r>
              <a:rPr b="0" lang="en-US" sz="900" spc="-1" strike="noStrike">
                <a:latin typeface="Arial"/>
              </a:rPr>
              <a:t> Carvacrol-mediated activation of TRPV3 channels involves the ligand binding and channel opening. Carvacrol binding to S2-S3 linker leads to conformational changes that propagate from the channel periphery to the channel pore opening. TRPV3, Transient receptor potential vanilloid 3.</a:t>
            </a:r>
            <a:endParaRPr b="0" lang="en-US" sz="900" spc="-1" strike="noStrike">
              <a:latin typeface="Arial"/>
            </a:endParaRPr>
          </a:p>
          <a:p>
            <a:endParaRPr b="0" lang="en-US" sz="900" spc="-1" strike="noStrike">
              <a:latin typeface="Arial"/>
            </a:endParaRPr>
          </a:p>
          <a:p>
            <a:endParaRPr b="0" lang="en-US" sz="900" spc="-1" strike="noStrike">
              <a:latin typeface="Arial"/>
            </a:endParaRPr>
          </a:p>
          <a:p>
            <a:endParaRPr b="0" lang="en-US" sz="900" spc="-1" strike="noStrike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ldImg"/>
          </p:nvPr>
        </p:nvSpPr>
        <p:spPr>
          <a:xfrm>
            <a:off x="1371600" y="763560"/>
            <a:ext cx="5029200" cy="3772080"/>
          </a:xfrm>
          <a:prstGeom prst="rect">
            <a:avLst/>
          </a:prstGeom>
        </p:spPr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6480" cy="45252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latin typeface="Arial"/>
            </a:endParaRPr>
          </a:p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ldImg"/>
          </p:nvPr>
        </p:nvSpPr>
        <p:spPr>
          <a:xfrm>
            <a:off x="1371600" y="763560"/>
            <a:ext cx="5029200" cy="3772080"/>
          </a:xfrm>
          <a:prstGeom prst="rect">
            <a:avLst/>
          </a:prstGeom>
        </p:spPr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6480" cy="45252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latin typeface="Arial"/>
            </a:endParaRPr>
          </a:p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hyperlink" Target="http://www.elsevier.com/termsandconditions" TargetMode="Externa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hyperlink" Target="http://www.elsevier.com/termsandconditions" TargetMode="External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hyperlink" Target="http://www.elsevier.com/termsandconditions" TargetMode="External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hyperlink" Target="http://www.elsevier.com/termsandconditions" TargetMode="External"/><Relationship Id="rId3" Type="http://schemas.openxmlformats.org/officeDocument/2006/relationships/image" Target="../media/image7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hyperlink" Target="http://www.elsevier.com/termsandconditions" TargetMode="External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hyperlink" Target="http://www.elsevier.com/termsandconditions" TargetMode="External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hyperlink" Target="http://www.elsevier.com/termsandconditions" TargetMode="External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hyperlink" Target="http://www.elsevier.com/termsandconditions" TargetMode="External"/><Relationship Id="rId3" Type="http://schemas.openxmlformats.org/officeDocument/2006/relationships/image" Target="../media/image15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hyperlink" Target="http://www.elsevier.com/termsandconditions" TargetMode="External"/><Relationship Id="rId3" Type="http://schemas.openxmlformats.org/officeDocument/2006/relationships/image" Target="../media/image17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360000" y="1260000"/>
            <a:ext cx="8640000" cy="2047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  <a:spcAft>
                <a:spcPts val="3186"/>
              </a:spcAft>
            </a:pPr>
            <a:r>
              <a:rPr b="0" i="1" lang="en-US" sz="1700" spc="-1" strike="noStrike">
                <a:solidFill>
                  <a:srgbClr val="ffffff"/>
                </a:solidFill>
                <a:latin typeface="Arial"/>
              </a:rPr>
              <a:t>Molecular determinants for the chemical activation of the warmth-sensitive TRPV3 channel by the natural monoterpenoid carvacrol</a:t>
            </a:r>
            <a:r>
              <a:rPr b="0" lang="en-US" sz="1700" spc="-1" strike="noStrike">
                <a:solidFill>
                  <a:srgbClr val="ffffff"/>
                </a:solidFill>
                <a:latin typeface="Arial"/>
              </a:rPr>
              <a:t> </a:t>
            </a:r>
            <a:endParaRPr b="0" lang="en-US" sz="17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Aft>
                <a:spcPts val="2750"/>
              </a:spcAft>
            </a:pPr>
            <a:r>
              <a:rPr b="0" i="1" lang="en-US" sz="1100" spc="-1" strike="noStrike">
                <a:solidFill>
                  <a:srgbClr val="ffffff"/>
                </a:solidFill>
                <a:latin typeface="Arial"/>
              </a:rPr>
              <a:t>Canyang Niu, Xiaoying Sun, Fang Hu, Xiaowen Tang, KeWei Wang</a:t>
            </a:r>
            <a:r>
              <a:rPr b="0" lang="en-US" sz="1100" spc="-1" strike="noStrike">
                <a:solidFill>
                  <a:srgbClr val="ffffff"/>
                </a:solidFill>
                <a:latin typeface="Arial"/>
              </a:rPr>
              <a:t> </a:t>
            </a:r>
            <a:endParaRPr b="0" lang="en-US" sz="11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i="1" lang="en-US" sz="1200" spc="-1" strike="noStrike">
                <a:solidFill>
                  <a:srgbClr val="ffffff"/>
                </a:solidFill>
                <a:latin typeface="Arial"/>
              </a:rPr>
              <a:t>Journal of Biological Chemistry</a:t>
            </a:r>
            <a:r>
              <a:rPr b="0" lang="en-US" sz="1200" spc="-1" strike="noStrike">
                <a:solidFill>
                  <a:srgbClr val="ffffff"/>
                </a:solidFill>
                <a:latin typeface="Arial"/>
              </a:rPr>
              <a:t> </a:t>
            </a:r>
            <a:endParaRPr b="0" lang="en-US" sz="1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en-US" sz="1200" spc="-1" strike="noStrike">
                <a:solidFill>
                  <a:srgbClr val="ffffff"/>
                </a:solidFill>
                <a:latin typeface="Arial"/>
              </a:rPr>
              <a:t>Volume 298 Issue 3 (March 2022) </a:t>
            </a:r>
            <a:endParaRPr b="0" lang="en-US" sz="1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en-US" sz="1000" spc="-1" strike="noStrike">
                <a:solidFill>
                  <a:srgbClr val="ffffff"/>
                </a:solidFill>
                <a:latin typeface="Arial"/>
              </a:rPr>
              <a:t>DOI: 10.1016/j.jbc.2022.101706</a:t>
            </a:r>
            <a:endParaRPr b="0" lang="en-US" sz="1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952560" y="6624000"/>
            <a:ext cx="5556240" cy="231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r>
              <a:rPr b="0" lang="en-US" sz="900" spc="-1" strike="noStrike">
                <a:solidFill>
                  <a:srgbClr val="ffffff"/>
                </a:solidFill>
                <a:latin typeface="Arial"/>
              </a:rPr>
              <a:t>Copyright © 2022 The Authors</a:t>
            </a:r>
            <a:r>
              <a:rPr b="0" lang="en-US" sz="900" spc="-1" strike="noStrike">
                <a:solidFill>
                  <a:srgbClr val="ffffff"/>
                </a:solidFill>
                <a:latin typeface="Arial"/>
                <a:hlinkClick r:id="rId1"/>
              </a:rPr>
              <a:t> Terms and Conditions</a:t>
            </a:r>
            <a:endParaRPr b="0" lang="en-US" sz="9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6" name="Logo" descr=""/>
          <p:cNvPicPr/>
          <p:nvPr/>
        </p:nvPicPr>
        <p:blipFill>
          <a:blip r:embed="rId2"/>
          <a:stretch/>
        </p:blipFill>
        <p:spPr>
          <a:xfrm>
            <a:off x="79560" y="6064200"/>
            <a:ext cx="707760" cy="793800"/>
          </a:xfrm>
          <a:prstGeom prst="rect">
            <a:avLst/>
          </a:prstGeom>
          <a:ln>
            <a:noFill/>
          </a:ln>
        </p:spPr>
      </p:pic>
    </p:spTree>
  </p:cSld>
  <p:transition>
    <p:wipe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4129560" y="79200"/>
            <a:ext cx="884880" cy="30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r>
              <a:rPr b="0" lang="en-US" sz="1400" spc="-1" strike="noStrike">
                <a:solidFill>
                  <a:srgbClr val="ffffff"/>
                </a:solidFill>
                <a:latin typeface="Arial"/>
              </a:rPr>
              <a:t>Figure 1 </a:t>
            </a: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8" name="Main graphic" descr=""/>
          <p:cNvPicPr/>
          <p:nvPr/>
        </p:nvPicPr>
        <p:blipFill>
          <a:blip r:embed="rId1"/>
          <a:stretch/>
        </p:blipFill>
        <p:spPr>
          <a:xfrm>
            <a:off x="2711160" y="762120"/>
            <a:ext cx="3772800" cy="4984200"/>
          </a:xfrm>
          <a:prstGeom prst="rect">
            <a:avLst/>
          </a:prstGeom>
          <a:ln>
            <a:noFill/>
          </a:ln>
        </p:spPr>
      </p:pic>
      <p:sp>
        <p:nvSpPr>
          <p:cNvPr id="49" name="TextShape 2"/>
          <p:cNvSpPr txBox="1"/>
          <p:nvPr/>
        </p:nvSpPr>
        <p:spPr>
          <a:xfrm>
            <a:off x="952560" y="6477120"/>
            <a:ext cx="8254800" cy="231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i="1" lang="en-US" sz="900" spc="-1" strike="noStrike">
                <a:solidFill>
                  <a:srgbClr val="ffffff"/>
                </a:solidFill>
                <a:latin typeface="Arial"/>
              </a:rPr>
              <a:t>Journal of Biological Chemistry</a:t>
            </a:r>
            <a:r>
              <a:rPr b="0" lang="en-US" sz="900" spc="-1" strike="noStrike">
                <a:solidFill>
                  <a:srgbClr val="ffffff"/>
                </a:solidFill>
                <a:latin typeface="Arial"/>
              </a:rPr>
              <a:t> 2022 298DOI: (10.1016/j.jbc.2022.101706) </a:t>
            </a:r>
            <a:endParaRPr b="0" lang="en-US" sz="9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TextShape 3"/>
          <p:cNvSpPr txBox="1"/>
          <p:nvPr/>
        </p:nvSpPr>
        <p:spPr>
          <a:xfrm>
            <a:off x="952560" y="6624000"/>
            <a:ext cx="5556240" cy="231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r>
              <a:rPr b="0" lang="en-US" sz="900" spc="-1" strike="noStrike">
                <a:solidFill>
                  <a:srgbClr val="ffffff"/>
                </a:solidFill>
                <a:latin typeface="Arial"/>
              </a:rPr>
              <a:t>Copyright © 2022 The Authors</a:t>
            </a:r>
            <a:r>
              <a:rPr b="0" lang="en-US" sz="900" spc="-1" strike="noStrike">
                <a:solidFill>
                  <a:srgbClr val="ffffff"/>
                </a:solidFill>
                <a:latin typeface="Arial"/>
                <a:hlinkClick r:id="rId2"/>
              </a:rPr>
              <a:t> Terms and Conditions</a:t>
            </a:r>
            <a:endParaRPr b="0" lang="en-US" sz="9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1" name="Logo" descr=""/>
          <p:cNvPicPr/>
          <p:nvPr/>
        </p:nvPicPr>
        <p:blipFill>
          <a:blip r:embed="rId3"/>
          <a:stretch/>
        </p:blipFill>
        <p:spPr>
          <a:xfrm>
            <a:off x="79560" y="6064200"/>
            <a:ext cx="707760" cy="793800"/>
          </a:xfrm>
          <a:prstGeom prst="rect">
            <a:avLst/>
          </a:prstGeom>
          <a:ln>
            <a:noFill/>
          </a:ln>
        </p:spPr>
      </p:pic>
    </p:spTree>
  </p:cSld>
  <p:transition>
    <p:wipe dir="r"/>
  </p:transition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4129560" y="79200"/>
            <a:ext cx="884880" cy="30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r>
              <a:rPr b="0" lang="en-US" sz="1400" spc="-1" strike="noStrike">
                <a:solidFill>
                  <a:srgbClr val="ffffff"/>
                </a:solidFill>
                <a:latin typeface="Arial"/>
              </a:rPr>
              <a:t>Figure 2 </a:t>
            </a: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3" name="Main graphic" descr=""/>
          <p:cNvPicPr/>
          <p:nvPr/>
        </p:nvPicPr>
        <p:blipFill>
          <a:blip r:embed="rId1"/>
          <a:stretch/>
        </p:blipFill>
        <p:spPr>
          <a:xfrm>
            <a:off x="2843640" y="762120"/>
            <a:ext cx="3507480" cy="4984200"/>
          </a:xfrm>
          <a:prstGeom prst="rect">
            <a:avLst/>
          </a:prstGeom>
          <a:ln>
            <a:noFill/>
          </a:ln>
        </p:spPr>
      </p:pic>
      <p:sp>
        <p:nvSpPr>
          <p:cNvPr id="54" name="TextShape 2"/>
          <p:cNvSpPr txBox="1"/>
          <p:nvPr/>
        </p:nvSpPr>
        <p:spPr>
          <a:xfrm>
            <a:off x="952560" y="6477120"/>
            <a:ext cx="8254800" cy="231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i="1" lang="en-US" sz="900" spc="-1" strike="noStrike">
                <a:solidFill>
                  <a:srgbClr val="ffffff"/>
                </a:solidFill>
                <a:latin typeface="Arial"/>
              </a:rPr>
              <a:t>Journal of Biological Chemistry</a:t>
            </a:r>
            <a:r>
              <a:rPr b="0" lang="en-US" sz="900" spc="-1" strike="noStrike">
                <a:solidFill>
                  <a:srgbClr val="ffffff"/>
                </a:solidFill>
                <a:latin typeface="Arial"/>
              </a:rPr>
              <a:t> 2022 298DOI: (10.1016/j.jbc.2022.101706) </a:t>
            </a:r>
            <a:endParaRPr b="0" lang="en-US" sz="9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TextShape 3"/>
          <p:cNvSpPr txBox="1"/>
          <p:nvPr/>
        </p:nvSpPr>
        <p:spPr>
          <a:xfrm>
            <a:off x="952560" y="6624000"/>
            <a:ext cx="5556240" cy="231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r>
              <a:rPr b="0" lang="en-US" sz="900" spc="-1" strike="noStrike">
                <a:solidFill>
                  <a:srgbClr val="ffffff"/>
                </a:solidFill>
                <a:latin typeface="Arial"/>
              </a:rPr>
              <a:t>Copyright © 2022 The Authors</a:t>
            </a:r>
            <a:r>
              <a:rPr b="0" lang="en-US" sz="900" spc="-1" strike="noStrike">
                <a:solidFill>
                  <a:srgbClr val="ffffff"/>
                </a:solidFill>
                <a:latin typeface="Arial"/>
                <a:hlinkClick r:id="rId2"/>
              </a:rPr>
              <a:t> Terms and Conditions</a:t>
            </a:r>
            <a:endParaRPr b="0" lang="en-US" sz="9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6" name="Logo" descr=""/>
          <p:cNvPicPr/>
          <p:nvPr/>
        </p:nvPicPr>
        <p:blipFill>
          <a:blip r:embed="rId3"/>
          <a:stretch/>
        </p:blipFill>
        <p:spPr>
          <a:xfrm>
            <a:off x="79560" y="6064200"/>
            <a:ext cx="707760" cy="793800"/>
          </a:xfrm>
          <a:prstGeom prst="rect">
            <a:avLst/>
          </a:prstGeom>
          <a:ln>
            <a:noFill/>
          </a:ln>
        </p:spPr>
      </p:pic>
    </p:spTree>
  </p:cSld>
  <p:transition>
    <p:wipe dir="r"/>
  </p:transition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4129560" y="79200"/>
            <a:ext cx="884880" cy="30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r>
              <a:rPr b="0" lang="en-US" sz="1400" spc="-1" strike="noStrike">
                <a:solidFill>
                  <a:srgbClr val="ffffff"/>
                </a:solidFill>
                <a:latin typeface="Arial"/>
              </a:rPr>
              <a:t>Figure 3 </a:t>
            </a: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8" name="Main graphic" descr=""/>
          <p:cNvPicPr/>
          <p:nvPr/>
        </p:nvPicPr>
        <p:blipFill>
          <a:blip r:embed="rId1"/>
          <a:stretch/>
        </p:blipFill>
        <p:spPr>
          <a:xfrm>
            <a:off x="2413440" y="762120"/>
            <a:ext cx="4367520" cy="4984200"/>
          </a:xfrm>
          <a:prstGeom prst="rect">
            <a:avLst/>
          </a:prstGeom>
          <a:ln>
            <a:noFill/>
          </a:ln>
        </p:spPr>
      </p:pic>
      <p:sp>
        <p:nvSpPr>
          <p:cNvPr id="59" name="TextShape 2"/>
          <p:cNvSpPr txBox="1"/>
          <p:nvPr/>
        </p:nvSpPr>
        <p:spPr>
          <a:xfrm>
            <a:off x="952560" y="6477120"/>
            <a:ext cx="8254800" cy="231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i="1" lang="en-US" sz="900" spc="-1" strike="noStrike">
                <a:solidFill>
                  <a:srgbClr val="ffffff"/>
                </a:solidFill>
                <a:latin typeface="Arial"/>
              </a:rPr>
              <a:t>Journal of Biological Chemistry</a:t>
            </a:r>
            <a:r>
              <a:rPr b="0" lang="en-US" sz="900" spc="-1" strike="noStrike">
                <a:solidFill>
                  <a:srgbClr val="ffffff"/>
                </a:solidFill>
                <a:latin typeface="Arial"/>
              </a:rPr>
              <a:t> 2022 298DOI: (10.1016/j.jbc.2022.101706) </a:t>
            </a:r>
            <a:endParaRPr b="0" lang="en-US" sz="9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" name="TextShape 3"/>
          <p:cNvSpPr txBox="1"/>
          <p:nvPr/>
        </p:nvSpPr>
        <p:spPr>
          <a:xfrm>
            <a:off x="952560" y="6624000"/>
            <a:ext cx="5556240" cy="231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r>
              <a:rPr b="0" lang="en-US" sz="900" spc="-1" strike="noStrike">
                <a:solidFill>
                  <a:srgbClr val="ffffff"/>
                </a:solidFill>
                <a:latin typeface="Arial"/>
              </a:rPr>
              <a:t>Copyright © 2022 The Authors</a:t>
            </a:r>
            <a:r>
              <a:rPr b="0" lang="en-US" sz="900" spc="-1" strike="noStrike">
                <a:solidFill>
                  <a:srgbClr val="ffffff"/>
                </a:solidFill>
                <a:latin typeface="Arial"/>
                <a:hlinkClick r:id="rId2"/>
              </a:rPr>
              <a:t> Terms and Conditions</a:t>
            </a:r>
            <a:endParaRPr b="0" lang="en-US" sz="9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1" name="Logo" descr=""/>
          <p:cNvPicPr/>
          <p:nvPr/>
        </p:nvPicPr>
        <p:blipFill>
          <a:blip r:embed="rId3"/>
          <a:stretch/>
        </p:blipFill>
        <p:spPr>
          <a:xfrm>
            <a:off x="79560" y="6064200"/>
            <a:ext cx="707760" cy="793800"/>
          </a:xfrm>
          <a:prstGeom prst="rect">
            <a:avLst/>
          </a:prstGeom>
          <a:ln>
            <a:noFill/>
          </a:ln>
        </p:spPr>
      </p:pic>
    </p:spTree>
  </p:cSld>
  <p:transition>
    <p:wipe dir="r"/>
  </p:transition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1"/>
          <p:cNvSpPr/>
          <p:nvPr/>
        </p:nvSpPr>
        <p:spPr>
          <a:xfrm>
            <a:off x="4129560" y="79200"/>
            <a:ext cx="884880" cy="30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r>
              <a:rPr b="0" lang="en-US" sz="1400" spc="-1" strike="noStrike">
                <a:solidFill>
                  <a:srgbClr val="ffffff"/>
                </a:solidFill>
                <a:latin typeface="Arial"/>
              </a:rPr>
              <a:t>Figure 4 </a:t>
            </a: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3" name="Main graphic" descr=""/>
          <p:cNvPicPr/>
          <p:nvPr/>
        </p:nvPicPr>
        <p:blipFill>
          <a:blip r:embed="rId1"/>
          <a:stretch/>
        </p:blipFill>
        <p:spPr>
          <a:xfrm>
            <a:off x="3047760" y="762120"/>
            <a:ext cx="3098880" cy="4984200"/>
          </a:xfrm>
          <a:prstGeom prst="rect">
            <a:avLst/>
          </a:prstGeom>
          <a:ln>
            <a:noFill/>
          </a:ln>
        </p:spPr>
      </p:pic>
      <p:sp>
        <p:nvSpPr>
          <p:cNvPr id="64" name="TextShape 2"/>
          <p:cNvSpPr txBox="1"/>
          <p:nvPr/>
        </p:nvSpPr>
        <p:spPr>
          <a:xfrm>
            <a:off x="952560" y="6477120"/>
            <a:ext cx="8254800" cy="231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i="1" lang="en-US" sz="900" spc="-1" strike="noStrike">
                <a:solidFill>
                  <a:srgbClr val="ffffff"/>
                </a:solidFill>
                <a:latin typeface="Arial"/>
              </a:rPr>
              <a:t>Journal of Biological Chemistry</a:t>
            </a:r>
            <a:r>
              <a:rPr b="0" lang="en-US" sz="900" spc="-1" strike="noStrike">
                <a:solidFill>
                  <a:srgbClr val="ffffff"/>
                </a:solidFill>
                <a:latin typeface="Arial"/>
              </a:rPr>
              <a:t> 2022 298DOI: (10.1016/j.jbc.2022.101706) </a:t>
            </a:r>
            <a:endParaRPr b="0" lang="en-US" sz="9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TextShape 3"/>
          <p:cNvSpPr txBox="1"/>
          <p:nvPr/>
        </p:nvSpPr>
        <p:spPr>
          <a:xfrm>
            <a:off x="952560" y="6624000"/>
            <a:ext cx="5556240" cy="231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r>
              <a:rPr b="0" lang="en-US" sz="900" spc="-1" strike="noStrike">
                <a:solidFill>
                  <a:srgbClr val="ffffff"/>
                </a:solidFill>
                <a:latin typeface="Arial"/>
              </a:rPr>
              <a:t>Copyright © 2022 The Authors</a:t>
            </a:r>
            <a:r>
              <a:rPr b="0" lang="en-US" sz="900" spc="-1" strike="noStrike">
                <a:solidFill>
                  <a:srgbClr val="ffffff"/>
                </a:solidFill>
                <a:latin typeface="Arial"/>
                <a:hlinkClick r:id="rId2"/>
              </a:rPr>
              <a:t> Terms and Conditions</a:t>
            </a:r>
            <a:endParaRPr b="0" lang="en-US" sz="9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6" name="Logo" descr=""/>
          <p:cNvPicPr/>
          <p:nvPr/>
        </p:nvPicPr>
        <p:blipFill>
          <a:blip r:embed="rId3"/>
          <a:stretch/>
        </p:blipFill>
        <p:spPr>
          <a:xfrm>
            <a:off x="79560" y="6064200"/>
            <a:ext cx="707760" cy="793800"/>
          </a:xfrm>
          <a:prstGeom prst="rect">
            <a:avLst/>
          </a:prstGeom>
          <a:ln>
            <a:noFill/>
          </a:ln>
        </p:spPr>
      </p:pic>
    </p:spTree>
  </p:cSld>
  <p:transition>
    <p:wipe dir="r"/>
  </p:transition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ustomShape 1"/>
          <p:cNvSpPr/>
          <p:nvPr/>
        </p:nvSpPr>
        <p:spPr>
          <a:xfrm>
            <a:off x="4129560" y="79200"/>
            <a:ext cx="884880" cy="30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r>
              <a:rPr b="0" lang="en-US" sz="1400" spc="-1" strike="noStrike">
                <a:solidFill>
                  <a:srgbClr val="ffffff"/>
                </a:solidFill>
                <a:latin typeface="Arial"/>
              </a:rPr>
              <a:t>Figure 5 </a:t>
            </a: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8" name="Main graphic" descr=""/>
          <p:cNvPicPr/>
          <p:nvPr/>
        </p:nvPicPr>
        <p:blipFill>
          <a:blip r:embed="rId1"/>
          <a:stretch/>
        </p:blipFill>
        <p:spPr>
          <a:xfrm>
            <a:off x="2382840" y="762120"/>
            <a:ext cx="4429080" cy="4984200"/>
          </a:xfrm>
          <a:prstGeom prst="rect">
            <a:avLst/>
          </a:prstGeom>
          <a:ln>
            <a:noFill/>
          </a:ln>
        </p:spPr>
      </p:pic>
      <p:sp>
        <p:nvSpPr>
          <p:cNvPr id="69" name="TextShape 2"/>
          <p:cNvSpPr txBox="1"/>
          <p:nvPr/>
        </p:nvSpPr>
        <p:spPr>
          <a:xfrm>
            <a:off x="952560" y="6477120"/>
            <a:ext cx="8254800" cy="231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i="1" lang="en-US" sz="900" spc="-1" strike="noStrike">
                <a:solidFill>
                  <a:srgbClr val="ffffff"/>
                </a:solidFill>
                <a:latin typeface="Arial"/>
              </a:rPr>
              <a:t>Journal of Biological Chemistry</a:t>
            </a:r>
            <a:r>
              <a:rPr b="0" lang="en-US" sz="900" spc="-1" strike="noStrike">
                <a:solidFill>
                  <a:srgbClr val="ffffff"/>
                </a:solidFill>
                <a:latin typeface="Arial"/>
              </a:rPr>
              <a:t> 2022 298DOI: (10.1016/j.jbc.2022.101706) </a:t>
            </a:r>
            <a:endParaRPr b="0" lang="en-US" sz="9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TextShape 3"/>
          <p:cNvSpPr txBox="1"/>
          <p:nvPr/>
        </p:nvSpPr>
        <p:spPr>
          <a:xfrm>
            <a:off x="952560" y="6624000"/>
            <a:ext cx="5556240" cy="231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r>
              <a:rPr b="0" lang="en-US" sz="900" spc="-1" strike="noStrike">
                <a:solidFill>
                  <a:srgbClr val="ffffff"/>
                </a:solidFill>
                <a:latin typeface="Arial"/>
              </a:rPr>
              <a:t>Copyright © 2022 The Authors</a:t>
            </a:r>
            <a:r>
              <a:rPr b="0" lang="en-US" sz="900" spc="-1" strike="noStrike">
                <a:solidFill>
                  <a:srgbClr val="ffffff"/>
                </a:solidFill>
                <a:latin typeface="Arial"/>
                <a:hlinkClick r:id="rId2"/>
              </a:rPr>
              <a:t> Terms and Conditions</a:t>
            </a:r>
            <a:endParaRPr b="0" lang="en-US" sz="9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1" name="Logo" descr=""/>
          <p:cNvPicPr/>
          <p:nvPr/>
        </p:nvPicPr>
        <p:blipFill>
          <a:blip r:embed="rId3"/>
          <a:stretch/>
        </p:blipFill>
        <p:spPr>
          <a:xfrm>
            <a:off x="79560" y="6064200"/>
            <a:ext cx="707760" cy="793800"/>
          </a:xfrm>
          <a:prstGeom prst="rect">
            <a:avLst/>
          </a:prstGeom>
          <a:ln>
            <a:noFill/>
          </a:ln>
        </p:spPr>
      </p:pic>
    </p:spTree>
  </p:cSld>
  <p:transition>
    <p:wipe dir="r"/>
  </p:transition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4129560" y="79200"/>
            <a:ext cx="884880" cy="30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r>
              <a:rPr b="0" lang="en-US" sz="1400" spc="-1" strike="noStrike">
                <a:solidFill>
                  <a:srgbClr val="ffffff"/>
                </a:solidFill>
                <a:latin typeface="Arial"/>
              </a:rPr>
              <a:t>Figure 6 </a:t>
            </a: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3" name="Main graphic" descr=""/>
          <p:cNvPicPr/>
          <p:nvPr/>
        </p:nvPicPr>
        <p:blipFill>
          <a:blip r:embed="rId1"/>
          <a:stretch/>
        </p:blipFill>
        <p:spPr>
          <a:xfrm>
            <a:off x="1422360" y="2428200"/>
            <a:ext cx="6350040" cy="1651680"/>
          </a:xfrm>
          <a:prstGeom prst="rect">
            <a:avLst/>
          </a:prstGeom>
          <a:ln>
            <a:noFill/>
          </a:ln>
        </p:spPr>
      </p:pic>
      <p:sp>
        <p:nvSpPr>
          <p:cNvPr id="74" name="TextShape 2"/>
          <p:cNvSpPr txBox="1"/>
          <p:nvPr/>
        </p:nvSpPr>
        <p:spPr>
          <a:xfrm>
            <a:off x="952560" y="6477120"/>
            <a:ext cx="8254800" cy="231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i="1" lang="en-US" sz="900" spc="-1" strike="noStrike">
                <a:solidFill>
                  <a:srgbClr val="ffffff"/>
                </a:solidFill>
                <a:latin typeface="Arial"/>
              </a:rPr>
              <a:t>Journal of Biological Chemistry</a:t>
            </a:r>
            <a:r>
              <a:rPr b="0" lang="en-US" sz="900" spc="-1" strike="noStrike">
                <a:solidFill>
                  <a:srgbClr val="ffffff"/>
                </a:solidFill>
                <a:latin typeface="Arial"/>
              </a:rPr>
              <a:t> 2022 298DOI: (10.1016/j.jbc.2022.101706) </a:t>
            </a:r>
            <a:endParaRPr b="0" lang="en-US" sz="9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" name="TextShape 3"/>
          <p:cNvSpPr txBox="1"/>
          <p:nvPr/>
        </p:nvSpPr>
        <p:spPr>
          <a:xfrm>
            <a:off x="952560" y="6624000"/>
            <a:ext cx="5556240" cy="231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r>
              <a:rPr b="0" lang="en-US" sz="900" spc="-1" strike="noStrike">
                <a:solidFill>
                  <a:srgbClr val="ffffff"/>
                </a:solidFill>
                <a:latin typeface="Arial"/>
              </a:rPr>
              <a:t>Copyright © 2022 The Authors</a:t>
            </a:r>
            <a:r>
              <a:rPr b="0" lang="en-US" sz="900" spc="-1" strike="noStrike">
                <a:solidFill>
                  <a:srgbClr val="ffffff"/>
                </a:solidFill>
                <a:latin typeface="Arial"/>
                <a:hlinkClick r:id="rId2"/>
              </a:rPr>
              <a:t> Terms and Conditions</a:t>
            </a:r>
            <a:endParaRPr b="0" lang="en-US" sz="9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6" name="Logo" descr=""/>
          <p:cNvPicPr/>
          <p:nvPr/>
        </p:nvPicPr>
        <p:blipFill>
          <a:blip r:embed="rId3"/>
          <a:stretch/>
        </p:blipFill>
        <p:spPr>
          <a:xfrm>
            <a:off x="79560" y="6064200"/>
            <a:ext cx="707760" cy="793800"/>
          </a:xfrm>
          <a:prstGeom prst="rect">
            <a:avLst/>
          </a:prstGeom>
          <a:ln>
            <a:noFill/>
          </a:ln>
        </p:spPr>
      </p:pic>
    </p:spTree>
  </p:cSld>
  <p:transition>
    <p:wipe dir="r"/>
  </p:transition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3499920" y="79200"/>
            <a:ext cx="2143800" cy="30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r>
              <a:rPr b="0" lang="en-US" sz="1400" spc="-1" strike="noStrike">
                <a:solidFill>
                  <a:srgbClr val="ffffff"/>
                </a:solidFill>
                <a:latin typeface="Arial"/>
              </a:rPr>
              <a:t>Supplemental Figure S1 </a:t>
            </a: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8" name="Main graphic" descr=""/>
          <p:cNvPicPr/>
          <p:nvPr/>
        </p:nvPicPr>
        <p:blipFill>
          <a:blip r:embed="rId1"/>
          <a:stretch/>
        </p:blipFill>
        <p:spPr>
          <a:xfrm>
            <a:off x="1422360" y="786600"/>
            <a:ext cx="6350040" cy="4935240"/>
          </a:xfrm>
          <a:prstGeom prst="rect">
            <a:avLst/>
          </a:prstGeom>
          <a:ln>
            <a:noFill/>
          </a:ln>
        </p:spPr>
      </p:pic>
      <p:sp>
        <p:nvSpPr>
          <p:cNvPr id="79" name="TextShape 2"/>
          <p:cNvSpPr txBox="1"/>
          <p:nvPr/>
        </p:nvSpPr>
        <p:spPr>
          <a:xfrm>
            <a:off x="952560" y="6477120"/>
            <a:ext cx="8254800" cy="231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i="1" lang="en-US" sz="900" spc="-1" strike="noStrike">
                <a:solidFill>
                  <a:srgbClr val="ffffff"/>
                </a:solidFill>
                <a:latin typeface="Arial"/>
              </a:rPr>
              <a:t>Journal of Biological Chemistry</a:t>
            </a:r>
            <a:r>
              <a:rPr b="0" lang="en-US" sz="900" spc="-1" strike="noStrike">
                <a:solidFill>
                  <a:srgbClr val="ffffff"/>
                </a:solidFill>
                <a:latin typeface="Arial"/>
              </a:rPr>
              <a:t> 2022 298DOI: (10.1016/j.jbc.2022.101706) </a:t>
            </a:r>
            <a:endParaRPr b="0" lang="en-US" sz="9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TextShape 3"/>
          <p:cNvSpPr txBox="1"/>
          <p:nvPr/>
        </p:nvSpPr>
        <p:spPr>
          <a:xfrm>
            <a:off x="952560" y="6624000"/>
            <a:ext cx="5556240" cy="231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r>
              <a:rPr b="0" lang="en-US" sz="900" spc="-1" strike="noStrike">
                <a:solidFill>
                  <a:srgbClr val="ffffff"/>
                </a:solidFill>
                <a:latin typeface="Arial"/>
              </a:rPr>
              <a:t>Copyright © 2022 The Authors</a:t>
            </a:r>
            <a:r>
              <a:rPr b="0" lang="en-US" sz="900" spc="-1" strike="noStrike">
                <a:solidFill>
                  <a:srgbClr val="ffffff"/>
                </a:solidFill>
                <a:latin typeface="Arial"/>
                <a:hlinkClick r:id="rId2"/>
              </a:rPr>
              <a:t> Terms and Conditions</a:t>
            </a:r>
            <a:endParaRPr b="0" lang="en-US" sz="9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1" name="Logo" descr=""/>
          <p:cNvPicPr/>
          <p:nvPr/>
        </p:nvPicPr>
        <p:blipFill>
          <a:blip r:embed="rId3"/>
          <a:stretch/>
        </p:blipFill>
        <p:spPr>
          <a:xfrm>
            <a:off x="79560" y="6064200"/>
            <a:ext cx="707760" cy="793800"/>
          </a:xfrm>
          <a:prstGeom prst="rect">
            <a:avLst/>
          </a:prstGeom>
          <a:ln>
            <a:noFill/>
          </a:ln>
        </p:spPr>
      </p:pic>
    </p:spTree>
  </p:cSld>
  <p:transition>
    <p:wipe dir="r"/>
  </p:transition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3499920" y="79200"/>
            <a:ext cx="2143800" cy="30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r>
              <a:rPr b="0" lang="en-US" sz="1400" spc="-1" strike="noStrike">
                <a:solidFill>
                  <a:srgbClr val="ffffff"/>
                </a:solidFill>
                <a:latin typeface="Arial"/>
              </a:rPr>
              <a:t>Supplemental Figure S2 </a:t>
            </a: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3" name="Main graphic" descr=""/>
          <p:cNvPicPr/>
          <p:nvPr/>
        </p:nvPicPr>
        <p:blipFill>
          <a:blip r:embed="rId1"/>
          <a:stretch/>
        </p:blipFill>
        <p:spPr>
          <a:xfrm>
            <a:off x="1422360" y="2215440"/>
            <a:ext cx="6350040" cy="2077560"/>
          </a:xfrm>
          <a:prstGeom prst="rect">
            <a:avLst/>
          </a:prstGeom>
          <a:ln>
            <a:noFill/>
          </a:ln>
        </p:spPr>
      </p:pic>
      <p:sp>
        <p:nvSpPr>
          <p:cNvPr id="84" name="TextShape 2"/>
          <p:cNvSpPr txBox="1"/>
          <p:nvPr/>
        </p:nvSpPr>
        <p:spPr>
          <a:xfrm>
            <a:off x="952560" y="6477120"/>
            <a:ext cx="8254800" cy="231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i="1" lang="en-US" sz="900" spc="-1" strike="noStrike">
                <a:solidFill>
                  <a:srgbClr val="ffffff"/>
                </a:solidFill>
                <a:latin typeface="Arial"/>
              </a:rPr>
              <a:t>Journal of Biological Chemistry</a:t>
            </a:r>
            <a:r>
              <a:rPr b="0" lang="en-US" sz="900" spc="-1" strike="noStrike">
                <a:solidFill>
                  <a:srgbClr val="ffffff"/>
                </a:solidFill>
                <a:latin typeface="Arial"/>
              </a:rPr>
              <a:t> 2022 298DOI: (10.1016/j.jbc.2022.101706) </a:t>
            </a:r>
            <a:endParaRPr b="0" lang="en-US" sz="9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TextShape 3"/>
          <p:cNvSpPr txBox="1"/>
          <p:nvPr/>
        </p:nvSpPr>
        <p:spPr>
          <a:xfrm>
            <a:off x="952560" y="6624000"/>
            <a:ext cx="5556240" cy="231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r>
              <a:rPr b="0" lang="en-US" sz="900" spc="-1" strike="noStrike">
                <a:solidFill>
                  <a:srgbClr val="ffffff"/>
                </a:solidFill>
                <a:latin typeface="Arial"/>
              </a:rPr>
              <a:t>Copyright © 2022 The Authors</a:t>
            </a:r>
            <a:r>
              <a:rPr b="0" lang="en-US" sz="900" spc="-1" strike="noStrike">
                <a:solidFill>
                  <a:srgbClr val="ffffff"/>
                </a:solidFill>
                <a:latin typeface="Arial"/>
                <a:hlinkClick r:id="rId2"/>
              </a:rPr>
              <a:t> Terms and Conditions</a:t>
            </a:r>
            <a:endParaRPr b="0" lang="en-US" sz="9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6" name="Logo" descr=""/>
          <p:cNvPicPr/>
          <p:nvPr/>
        </p:nvPicPr>
        <p:blipFill>
          <a:blip r:embed="rId3"/>
          <a:stretch/>
        </p:blipFill>
        <p:spPr>
          <a:xfrm>
            <a:off x="79560" y="6064200"/>
            <a:ext cx="707760" cy="793800"/>
          </a:xfrm>
          <a:prstGeom prst="rect">
            <a:avLst/>
          </a:prstGeom>
          <a:ln>
            <a:noFill/>
          </a:ln>
        </p:spPr>
      </p:pic>
    </p:spTree>
  </p:cSld>
  <p:transition>
    <p:wipe dir="r"/>
  </p:transition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LibreOffice/6.0.7.3$Linux_X86_64 LibreOffice_project/dc89aa7a9eabfd848af146d5086077aeed2ae4a5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/>
  <cp:revision>0</cp:revision>
  <dc:subject/>
  <dc:title/>
</cp:coreProperties>
</file>