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?>
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thumbnail" Target="docProps/thumbnail.jpeg"/>
  <Relationship Id="rId3" Type="http://schemas.openxmlformats.org/package/2006/relationships/metadata/core-properties" Target="docProps/core.xml"/>
  <Relationship Id="rId4" Type="http://schemas.openxmlformats.org/officeDocument/2006/relationships/extended-properties" Target="docProps/app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?>
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presProps" Target="presProps.xml"/>
  <Relationship Id="rId3" Type="http://schemas.openxmlformats.org/officeDocument/2006/relationships/viewProps" Target="viewProps.xml"/>
  <Relationship Id="rId4" Type="http://schemas.openxmlformats.org/officeDocument/2006/relationships/theme" Target="theme/theme1.xml"/>
  <Relationship Id="rId5" Type="http://schemas.openxmlformats.org/officeDocument/2006/relationships/tableStyles" Target="tableStyles.xml"/>
  <Relationship Id="rId6" Type="http://schemas.openxmlformats.org/officeDocument/2006/relationships/slide" Target="slides/slide1.xml"/>
</Relationships>

</file>

<file path=ppt/slideLayouts/_rels/slideLayout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2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3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4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5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6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7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8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9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0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_rels/slideLayout11.xml.rels><?xml version="1.0" encoding="UTF-8"?>
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1.xml"/>
  <Relationship Id="rId10" Type="http://schemas.openxmlformats.org/officeDocument/2006/relationships/slideLayout" Target="../slideLayouts/slideLayout10.xml"/>
  <Relationship Id="rId11" Type="http://schemas.openxmlformats.org/officeDocument/2006/relationships/slideLayout" Target="../slideLayouts/slideLayout11.xml"/>
  <Relationship Id="rId12" Type="http://schemas.openxmlformats.org/officeDocument/2006/relationships/theme" Target="../theme/theme1.xml"/>
  <Relationship Id="rId2" Type="http://schemas.openxmlformats.org/officeDocument/2006/relationships/slideLayout" Target="../slideLayouts/slideLayout2.xml"/>
  <Relationship Id="rId3" Type="http://schemas.openxmlformats.org/officeDocument/2006/relationships/slideLayout" Target="../slideLayouts/slideLayout3.xml"/>
  <Relationship Id="rId4" Type="http://schemas.openxmlformats.org/officeDocument/2006/relationships/slideLayout" Target="../slideLayouts/slideLayout4.xml"/>
  <Relationship Id="rId5" Type="http://schemas.openxmlformats.org/officeDocument/2006/relationships/slideLayout" Target="../slideLayouts/slideLayout5.xml"/>
  <Relationship Id="rId6" Type="http://schemas.openxmlformats.org/officeDocument/2006/relationships/slideLayout" Target="../slideLayouts/slideLayout6.xml"/>
  <Relationship Id="rId7" Type="http://schemas.openxmlformats.org/officeDocument/2006/relationships/slideLayout" Target="../slideLayouts/slideLayout7.xml"/>
  <Relationship Id="rId8" Type="http://schemas.openxmlformats.org/officeDocument/2006/relationships/slideLayout" Target="../slideLayouts/slideLayout8.xml"/>
  <Relationship Id="rId9" Type="http://schemas.openxmlformats.org/officeDocument/2006/relationships/slideLayout" Target="../slideLayouts/slideLayout9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

<Relationships xmlns="http://schemas.openxmlformats.org/package/2006/relationships">
  <Relationship Id="rId1" Type="http://schemas.openxmlformats.org/officeDocument/2006/relationships/slideLayout" Target="../slideLayouts/slideLayout7.xml"/>
  <Relationship Id="rId2" Type="http://schemas.openxmlformats.org/officeDocument/2006/relationships/image" Target="../media/image1.jpeg"/>
</Relationships>
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1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635000"/>
            <a:ext cx="3886200" cy="3302000"/>
          </a:xfrm>
          <a:prstGeom prst="rect">
            <a:avLst/>
          </a:prstGeom>
        </p:spPr>
      </p:pic>
      <p:sp>
        <p:nvSpPr>
          <p:cNvPr name="TextBox 2" id="3"/>
          <p:cNvSpPr txBox="true"/>
          <p:nvPr/>
        </p:nvSpPr>
        <p:spPr>
          <a:xfrm>
            <a:off x="635000" y="4064000"/>
            <a:ext cx="7620000" cy="3175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 Supplementary</a:t>
            </a:r>
            <a:r>
              <a:rPr lang="en-US" sz="1000">
                <a:latin typeface="Arial"/>
              </a:rPr>
              <a:t> Fig.</a:t>
            </a:r>
            <a:r>
              <a:rPr lang="en-US" sz="1000">
                <a:latin typeface="Arial"/>
              </a:rPr>
              <a:t> 1</a:t>
            </a:r>
            <a:r>
              <a:rPr lang="en-US" sz="1000">
                <a:latin typeface="Arial"/>
              </a:rPr>
              <a:t> The</a:t>
            </a:r>
            <a:r>
              <a:rPr lang="en-US" sz="1000">
                <a:latin typeface="Arial"/>
              </a:rPr>
              <a:t> experimental</a:t>
            </a:r>
            <a:r>
              <a:rPr lang="en-US" sz="1000">
                <a:latin typeface="Arial"/>
              </a:rPr>
              <a:t> protocol</a:t>
            </a:r>
            <a:r>
              <a:rPr lang="en-US" sz="1000">
                <a:latin typeface="Arial"/>
              </a:rPr>
              <a:t> used</a:t>
            </a:r>
            <a:r>
              <a:rPr lang="en-US" sz="1000">
                <a:latin typeface="Arial"/>
              </a:rPr>
              <a:t> for</a:t>
            </a:r>
            <a:r>
              <a:rPr lang="en-US" sz="1000">
                <a:latin typeface="Arial"/>
              </a:rPr>
              <a:t> voltage-clamp</a:t>
            </a:r>
            <a:r>
              <a:rPr lang="en-US" sz="1000">
                <a:latin typeface="Arial"/>
              </a:rPr>
              <a:t> recording</a:t>
            </a:r>
            <a:r>
              <a:rPr lang="en-US" sz="1000">
                <a:latin typeface="Arial"/>
              </a:rPr>
              <a:t> was</a:t>
            </a:r>
            <a:r>
              <a:rPr lang="en-US" sz="1000">
                <a:latin typeface="Arial"/>
              </a:rPr>
              <a:t> shown.</a:t>
            </a:r>
            <a:r>
              <a:rPr lang="en-US" sz="1000">
                <a:latin typeface="Arial"/>
              </a:rPr>
              <a:t> Membrane</a:t>
            </a:r>
            <a:r>
              <a:rPr lang="en-US" sz="1000">
                <a:latin typeface="Arial"/>
              </a:rPr>
              <a:t> potential</a:t>
            </a:r>
            <a:r>
              <a:rPr lang="en-US" sz="1000">
                <a:latin typeface="Arial"/>
              </a:rPr>
              <a:t> was</a:t>
            </a:r>
            <a:r>
              <a:rPr lang="en-US" sz="1000">
                <a:latin typeface="Arial"/>
              </a:rPr>
              <a:t> held</a:t>
            </a:r>
            <a:r>
              <a:rPr lang="en-US" sz="1000">
                <a:latin typeface="Arial"/>
              </a:rPr>
              <a:t> at</a:t>
            </a:r>
            <a:r>
              <a:rPr lang="en-US" sz="1000">
                <a:latin typeface="Arial"/>
              </a:rPr>
              <a:t> 0</a:t>
            </a:r>
            <a:r>
              <a:rPr lang="en-US" sz="1000">
                <a:latin typeface="Arial"/>
              </a:rPr>
              <a:t> mV</a:t>
            </a:r>
            <a:r>
              <a:rPr lang="en-US" sz="1000">
                <a:latin typeface="Arial"/>
              </a:rPr>
              <a:t> and</a:t>
            </a:r>
            <a:r>
              <a:rPr lang="en-US" sz="1000">
                <a:latin typeface="Arial"/>
              </a:rPr>
              <a:t> currents</a:t>
            </a:r>
            <a:r>
              <a:rPr lang="en-US" sz="1000">
                <a:latin typeface="Arial"/>
              </a:rPr>
              <a:t> were</a:t>
            </a:r>
            <a:r>
              <a:rPr lang="en-US" sz="1000">
                <a:latin typeface="Arial"/>
              </a:rPr>
              <a:t> elicited</a:t>
            </a:r>
            <a:r>
              <a:rPr lang="en-US" sz="1000">
                <a:latin typeface="Arial"/>
              </a:rPr>
              <a:t> by</a:t>
            </a:r>
            <a:r>
              <a:rPr lang="en-US" sz="1000">
                <a:latin typeface="Arial"/>
              </a:rPr>
              <a:t> a</a:t>
            </a:r>
            <a:r>
              <a:rPr lang="en-US" sz="1000">
                <a:latin typeface="Arial"/>
              </a:rPr>
              <a:t> protocol</a:t>
            </a:r>
            <a:r>
              <a:rPr lang="en-US" sz="1000">
                <a:latin typeface="Arial"/>
              </a:rPr>
              <a:t> consisting</a:t>
            </a:r>
            <a:r>
              <a:rPr lang="en-US" sz="1000">
                <a:latin typeface="Arial"/>
              </a:rPr>
              <a:t> of</a:t>
            </a:r>
            <a:r>
              <a:rPr lang="en-US" sz="1000">
                <a:latin typeface="Arial"/>
              </a:rPr>
              <a:t> a</a:t>
            </a:r>
            <a:r>
              <a:rPr lang="en-US" sz="1000">
                <a:latin typeface="Arial"/>
              </a:rPr>
              <a:t> 300-ms</a:t>
            </a:r>
            <a:r>
              <a:rPr lang="en-US" sz="1000">
                <a:latin typeface="Arial"/>
              </a:rPr>
              <a:t> step</a:t>
            </a:r>
            <a:r>
              <a:rPr lang="en-US" sz="1000">
                <a:latin typeface="Arial"/>
              </a:rPr>
              <a:t> to</a:t>
            </a:r>
            <a:r>
              <a:rPr lang="en-US" sz="1000">
                <a:latin typeface="Arial"/>
              </a:rPr>
              <a:t> +80</a:t>
            </a:r>
            <a:r>
              <a:rPr lang="en-US" sz="1000">
                <a:latin typeface="Arial"/>
              </a:rPr>
              <a:t> mV</a:t>
            </a:r>
            <a:r>
              <a:rPr lang="en-US" sz="1000">
                <a:latin typeface="Arial"/>
              </a:rPr>
              <a:t> followed</a:t>
            </a:r>
            <a:r>
              <a:rPr lang="en-US" sz="1000">
                <a:latin typeface="Arial"/>
              </a:rPr>
              <a:t> by</a:t>
            </a:r>
            <a:r>
              <a:rPr lang="en-US" sz="1000">
                <a:latin typeface="Arial"/>
              </a:rPr>
              <a:t> a</a:t>
            </a:r>
            <a:r>
              <a:rPr lang="en-US" sz="1000">
                <a:latin typeface="Arial"/>
              </a:rPr>
              <a:t> 300-ms</a:t>
            </a:r>
            <a:r>
              <a:rPr lang="en-US" sz="1000">
                <a:latin typeface="Arial"/>
              </a:rPr>
              <a:t> step</a:t>
            </a:r>
            <a:r>
              <a:rPr lang="en-US" sz="1000">
                <a:latin typeface="Arial"/>
              </a:rPr>
              <a:t> to</a:t>
            </a:r>
            <a:r>
              <a:rPr lang="en-US" sz="1000">
                <a:latin typeface="Arial"/>
              </a:rPr>
              <a:t> −80</a:t>
            </a:r>
            <a:r>
              <a:rPr lang="en-US" sz="1000">
                <a:latin typeface="Arial"/>
              </a:rPr>
              <a:t> mV</a:t>
            </a:r>
            <a:r>
              <a:rPr lang="en-US" sz="1000">
                <a:latin typeface="Arial"/>
              </a:rPr>
              <a:t> at</a:t>
            </a:r>
            <a:r>
              <a:rPr lang="en-US" sz="1000">
                <a:latin typeface="Arial"/>
              </a:rPr>
              <a:t> 1-s</a:t>
            </a:r>
            <a:r>
              <a:rPr lang="en-US" sz="1000">
                <a:latin typeface="Arial"/>
              </a:rPr>
              <a:t> interva...</a:t>
            </a:r>
          </a:p>
        </p:txBody>
      </p:sp>
      <p:sp>
        <p:nvSpPr>
          <p:cNvPr name="TextBox 3" id="4"/>
          <p:cNvSpPr txBox="true"/>
          <p:nvPr/>
        </p:nvSpPr>
        <p:spPr>
          <a:xfrm>
            <a:off x="635000" y="4889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Xinying  Jia , Hong  Zhang , Xu  Cao , Yuxin  Yin , Bo  Zhang</a:t>
            </a:r>
          </a:p>
        </p:txBody>
      </p:sp>
      <p:sp>
        <p:nvSpPr>
          <p:cNvPr name="TextBox 4" id="5"/>
          <p:cNvSpPr txBox="true"/>
          <p:nvPr/>
        </p:nvSpPr>
        <p:spPr>
          <a:xfrm>
            <a:off x="635000" y="5270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 i="false" b="true">
                <a:latin typeface="Arial"/>
              </a:rPr>
              <a:t> Activation</a:t>
            </a:r>
            <a:r>
              <a:rPr lang="en-US" sz="1000" i="false" b="true">
                <a:latin typeface="Arial"/>
              </a:rPr>
              <a:t> of</a:t>
            </a:r>
            <a:r>
              <a:rPr lang="en-US" sz="1000" i="false" b="true">
                <a:latin typeface="Arial"/>
              </a:rPr>
              <a:t> TRPV1</a:t>
            </a:r>
            <a:r>
              <a:rPr lang="en-US" sz="1000" i="false" b="true">
                <a:latin typeface="Arial"/>
              </a:rPr>
              <a:t> mediates</a:t>
            </a:r>
            <a:r>
              <a:rPr lang="en-US" sz="1000" i="false" b="true">
                <a:latin typeface="Arial"/>
              </a:rPr>
              <a:t> thymic</a:t>
            </a:r>
            <a:r>
              <a:rPr lang="en-US" sz="1000" i="false" b="true">
                <a:latin typeface="Arial"/>
              </a:rPr>
              <a:t> stromal</a:t>
            </a:r>
            <a:r>
              <a:rPr lang="en-US" sz="1000" i="false" b="true">
                <a:latin typeface="Arial"/>
              </a:rPr>
              <a:t> lymphopoietin</a:t>
            </a:r>
            <a:r>
              <a:rPr lang="en-US" sz="1000" i="false" b="true">
                <a:latin typeface="Arial"/>
              </a:rPr>
              <a:t> release</a:t>
            </a:r>
            <a:r>
              <a:rPr lang="en-US" sz="1000" i="false" b="true">
                <a:latin typeface="Arial"/>
              </a:rPr>
              <a:t> via</a:t>
            </a:r>
            <a:r>
              <a:rPr lang="en-US" sz="1000" i="false" b="true">
                <a:latin typeface="Arial"/>
              </a:rPr>
              <a:t> the</a:t>
            </a:r>
            <a:r>
              <a:rPr lang="en-US" sz="1000" i="false" b="true">
                <a:latin typeface="Arial"/>
              </a:rPr>
              <a:t> Ca2+/NFAT</a:t>
            </a:r>
            <a:r>
              <a:rPr lang="en-US" sz="1000" i="false" b="true">
                <a:latin typeface="Arial"/>
              </a:rPr>
              <a:t> pathway</a:t>
            </a:r>
            <a:r>
              <a:rPr lang="en-US" sz="1000" i="false" b="true">
                <a:latin typeface="Arial"/>
              </a:rPr>
              <a:t> in</a:t>
            </a:r>
            <a:r>
              <a:rPr lang="en-US" sz="1000" i="false" b="true">
                <a:latin typeface="Arial"/>
              </a:rPr>
              <a:t> airway</a:t>
            </a:r>
            <a:r>
              <a:rPr lang="en-US" sz="1000" i="false" b="true">
                <a:latin typeface="Arial"/>
              </a:rPr>
              <a:t> epithelial</a:t>
            </a:r>
            <a:r>
              <a:rPr lang="en-US" sz="1000" i="false" b="true">
                <a:latin typeface="Arial"/>
              </a:rPr>
              <a:t> cells</a:t>
            </a:r>
          </a:p>
        </p:txBody>
      </p:sp>
      <p:sp>
        <p:nvSpPr>
          <p:cNvPr name="TextBox 5" id="6"/>
          <p:cNvSpPr txBox="true"/>
          <p:nvPr/>
        </p:nvSpPr>
        <p:spPr>
          <a:xfrm>
            <a:off x="635000" y="5651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FEBS Letters, 2014</a:t>
            </a:r>
          </a:p>
        </p:txBody>
      </p:sp>
      <p:sp>
        <p:nvSpPr>
          <p:cNvPr name="TextBox 6" id="7"/>
          <p:cNvSpPr txBox="true"/>
          <p:nvPr/>
        </p:nvSpPr>
        <p:spPr>
          <a:xfrm>
            <a:off x="635000" y="6032500"/>
            <a:ext cx="7620000" cy="254000"/>
          </a:xfrm>
          <a:prstGeom prst="rect">
            <a:avLst/>
          </a:prstGeom>
        </p:spPr>
        <p:txBody>
          <a:bodyPr/>
          <a:lstStyle/>
          <a:p>
            <a:r>
              <a:rPr lang="en-US" sz="1000">
                <a:latin typeface="Arial"/>
              </a:rPr>
              <a:t>http://dx.doi.org/10.1016/j.febslet.2014.06.018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oreProperties xmlns="http://schemas.openxmlformats.org/package/2006/metadata/core-properties"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revision>1</revision>
</coreProperties>
</file>